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322" r:id="rId4"/>
    <p:sldId id="323" r:id="rId5"/>
    <p:sldId id="264" r:id="rId6"/>
    <p:sldId id="265" r:id="rId7"/>
    <p:sldId id="324" r:id="rId8"/>
    <p:sldId id="340" r:id="rId9"/>
    <p:sldId id="326" r:id="rId10"/>
    <p:sldId id="339" r:id="rId11"/>
    <p:sldId id="329" r:id="rId12"/>
    <p:sldId id="307" r:id="rId13"/>
    <p:sldId id="328" r:id="rId14"/>
    <p:sldId id="306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7"/>
    <a:srgbClr val="EFE5F7"/>
    <a:srgbClr val="C198E0"/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9645" autoAdjust="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176181102362205E-2"/>
          <c:y val="4.3227883152322677E-2"/>
          <c:w val="0.96977960958005249"/>
          <c:h val="0.75212096073262413"/>
        </c:manualLayout>
      </c:layout>
      <c:lineChart>
        <c:grouping val="standard"/>
        <c:varyColors val="0"/>
        <c:ser>
          <c:idx val="0"/>
          <c:order val="0"/>
          <c:tx>
            <c:strRef>
              <c:f>'کشوری رعایت پروتکل'!$C$3</c:f>
              <c:strCache>
                <c:ptCount val="1"/>
                <c:pt idx="0">
                  <c:v>میانگین کشوری رعایت پروتکل</c:v>
                </c:pt>
              </c:strCache>
            </c:strRef>
          </c:tx>
          <c:spPr>
            <a:ln w="5715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7A-42AC-83E4-396084B8F0B1}"/>
                </c:ext>
              </c:extLst>
            </c:dLbl>
            <c:dLbl>
              <c:idx val="2"/>
              <c:layout>
                <c:manualLayout>
                  <c:x val="-2.6620370370370412E-2"/>
                  <c:y val="-2.806033280880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E5-4A2F-8E95-10726D9567A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7A-42AC-83E4-396084B8F0B1}"/>
                </c:ext>
              </c:extLst>
            </c:dLbl>
            <c:dLbl>
              <c:idx val="4"/>
              <c:layout>
                <c:manualLayout>
                  <c:x val="-2.8935185185185269E-2"/>
                  <c:y val="-4.4896532494086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5-4A2F-8E95-10726D9567A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E5-4A2F-8E95-10726D9567A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E5-4A2F-8E95-10726D9567A0}"/>
                </c:ext>
              </c:extLst>
            </c:dLbl>
            <c:dLbl>
              <c:idx val="7"/>
              <c:layout>
                <c:manualLayout>
                  <c:x val="-6.6844919786096255E-3"/>
                  <c:y val="-3.928446593232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7A-42AC-83E4-396084B8F0B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E5-4A2F-8E95-10726D9567A0}"/>
                </c:ext>
              </c:extLst>
            </c:dLbl>
            <c:dLbl>
              <c:idx val="9"/>
              <c:layout>
                <c:manualLayout>
                  <c:x val="-1.1140819964349376E-2"/>
                  <c:y val="-3.928446593232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7A-42AC-83E4-396084B8F0B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E5-4A2F-8E95-10726D9567A0}"/>
                </c:ext>
              </c:extLst>
            </c:dLbl>
            <c:dLbl>
              <c:idx val="11"/>
              <c:layout>
                <c:manualLayout>
                  <c:x val="-6.2500000000000003E-3"/>
                  <c:y val="6.147304171151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E5-4A2F-8E95-10726D9567A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E5-4A2F-8E95-10726D9567A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E5-4A2F-8E95-10726D9567A0}"/>
                </c:ext>
              </c:extLst>
            </c:dLbl>
            <c:dLbl>
              <c:idx val="15"/>
              <c:layout>
                <c:manualLayout>
                  <c:x val="-1.8749999999999999E-2"/>
                  <c:y val="-4.77025657749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E5-4A2F-8E95-10726D9567A0}"/>
                </c:ext>
              </c:extLst>
            </c:dLbl>
            <c:dLbl>
              <c:idx val="16"/>
              <c:layout>
                <c:manualLayout>
                  <c:x val="-3.7499999999999999E-2"/>
                  <c:y val="-5.0508534124092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18-4F2E-8296-D2CBD821511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E5-4A2F-8E95-10726D9567A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E5-4A2F-8E95-10726D9567A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E5-4A2F-8E95-10726D9567A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E5-4A2F-8E95-10726D9567A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E5-4A2F-8E95-10726D9567A0}"/>
                </c:ext>
              </c:extLst>
            </c:dLbl>
            <c:dLbl>
              <c:idx val="22"/>
              <c:layout>
                <c:manualLayout>
                  <c:x val="-1.8750000000000152E-2"/>
                  <c:y val="-3.086636608968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E5-4A2F-8E95-10726D9567A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E5-4A2F-8E95-10726D9567A0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E5-4A2F-8E95-10726D9567A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EE5-4A2F-8E95-10726D9567A0}"/>
                </c:ext>
              </c:extLst>
            </c:dLbl>
            <c:dLbl>
              <c:idx val="26"/>
              <c:layout>
                <c:manualLayout>
                  <c:x val="-1.9791666666666666E-2"/>
                  <c:y val="5.6350288235556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E5-4A2F-8E95-10726D9567A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EE5-4A2F-8E95-10726D9567A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EE5-4A2F-8E95-10726D9567A0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EE5-4A2F-8E95-10726D9567A0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EE5-4A2F-8E95-10726D9567A0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EE5-4A2F-8E95-10726D9567A0}"/>
                </c:ext>
              </c:extLst>
            </c:dLbl>
            <c:dLbl>
              <c:idx val="32"/>
              <c:layout>
                <c:manualLayout>
                  <c:x val="-9.3749999999999997E-3"/>
                  <c:y val="-6.147304171151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 dirty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EE5-4A2F-8E95-10726D9567A0}"/>
                </c:ext>
              </c:extLst>
            </c:dLbl>
            <c:dLbl>
              <c:idx val="33"/>
              <c:layout>
                <c:manualLayout>
                  <c:x val="0"/>
                  <c:y val="-1.7929637165858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EE5-4A2F-8E95-10726D9567A0}"/>
                </c:ext>
              </c:extLst>
            </c:dLbl>
            <c:dLbl>
              <c:idx val="34"/>
              <c:layout>
                <c:manualLayout>
                  <c:x val="-5.3124999999999999E-2"/>
                  <c:y val="-1.02455069519193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EE5-4A2F-8E95-10726D9567A0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EE5-4A2F-8E95-10726D9567A0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EE5-4A2F-8E95-10726D9567A0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EE5-4A2F-8E95-10726D9567A0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EE5-4A2F-8E95-10726D9567A0}"/>
                </c:ext>
              </c:extLst>
            </c:dLbl>
            <c:dLbl>
              <c:idx val="39"/>
              <c:layout>
                <c:manualLayout>
                  <c:x val="-3.7499999999999999E-2"/>
                  <c:y val="5.1227534759596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EE5-4A2F-8E95-10726D9567A0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EE5-4A2F-8E95-10726D9567A0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EE5-4A2F-8E95-10726D9567A0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EE5-4A2F-8E95-10726D9567A0}"/>
                </c:ext>
              </c:extLst>
            </c:dLbl>
            <c:dLbl>
              <c:idx val="43"/>
              <c:layout>
                <c:manualLayout>
                  <c:x val="-3.7499999999999999E-2"/>
                  <c:y val="7.4279925401415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EE5-4A2F-8E95-10726D9567A0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EE5-4A2F-8E95-10726D9567A0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EE5-4A2F-8E95-10726D9567A0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EE5-4A2F-8E95-10726D9567A0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EE5-4A2F-8E95-10726D9567A0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EE5-4A2F-8E95-10726D9567A0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4EE5-4A2F-8E95-10726D9567A0}"/>
                </c:ext>
              </c:extLst>
            </c:dLbl>
            <c:dLbl>
              <c:idx val="50"/>
              <c:layout>
                <c:manualLayout>
                  <c:x val="-4.2708333333333334E-2"/>
                  <c:y val="-6.4034418449495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EE5-4A2F-8E95-10726D9567A0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4EE5-4A2F-8E95-10726D9567A0}"/>
                </c:ext>
              </c:extLst>
            </c:dLbl>
            <c:dLbl>
              <c:idx val="52"/>
              <c:layout>
                <c:manualLayout>
                  <c:x val="-6.3541666666666663E-2"/>
                  <c:y val="-6.147304171151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EE5-4A2F-8E95-10726D9567A0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4EE5-4A2F-8E95-10726D9567A0}"/>
                </c:ext>
              </c:extLst>
            </c:dLbl>
            <c:dLbl>
              <c:idx val="54"/>
              <c:layout>
                <c:manualLayout>
                  <c:x val="-4.583333333333333E-2"/>
                  <c:y val="-1.280688368989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4EE5-4A2F-8E95-10726D9567A0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4EE5-4A2F-8E95-10726D9567A0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4EE5-4A2F-8E95-10726D9567A0}"/>
                </c:ext>
              </c:extLst>
            </c:dLbl>
            <c:dLbl>
              <c:idx val="57"/>
              <c:layout>
                <c:manualLayout>
                  <c:x val="-5.5208333333333331E-2"/>
                  <c:y val="-6.2481328758806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8-45B5-AC26-BAEA9D43B90E}"/>
                </c:ext>
              </c:extLst>
            </c:dLbl>
            <c:dLbl>
              <c:idx val="58"/>
              <c:layout>
                <c:manualLayout>
                  <c:x val="-3.0208333333333334E-2"/>
                  <c:y val="-3.84205703614383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4EE5-4A2F-8E95-10726D9567A0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8-45B5-AC26-BAEA9D43B90E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D8-45B5-AC26-BAEA9D43B90E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8-45B5-AC26-BAEA9D43B90E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D8-45B5-AC26-BAEA9D43B90E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D8-45B5-AC26-BAEA9D43B90E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D8-45B5-AC26-BAEA9D43B90E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D8-45B5-AC26-BAEA9D43B90E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D8-45B5-AC26-BAEA9D43B90E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D8-45B5-AC26-BAEA9D43B90E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D8-45B5-AC26-BAEA9D43B90E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D8-45B5-AC26-BAEA9D43B90E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D8-45B5-AC26-BAEA9D43B90E}"/>
                </c:ext>
              </c:extLst>
            </c:dLbl>
            <c:dLbl>
              <c:idx val="71"/>
              <c:layout>
                <c:manualLayout>
                  <c:x val="-6.458333333333334E-2"/>
                  <c:y val="-6.5099659575986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CF-4CF9-B7FB-20D440527B17}"/>
                </c:ext>
              </c:extLst>
            </c:dLbl>
            <c:dLbl>
              <c:idx val="72"/>
              <c:layout>
                <c:manualLayout>
                  <c:x val="-6.5625000000000003E-2"/>
                  <c:y val="4.4267629086067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CF-4CF9-B7FB-20D440527B17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CF-4CF9-B7FB-20D440527B17}"/>
                </c:ext>
              </c:extLst>
            </c:dLbl>
            <c:dLbl>
              <c:idx val="74"/>
              <c:layout>
                <c:manualLayout>
                  <c:x val="-4.791666666666667E-2"/>
                  <c:y val="-7.29113890829341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CF-4CF9-B7FB-20D440527B17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F3-4690-B645-3A17AFF9E7F7}"/>
                </c:ext>
              </c:extLst>
            </c:dLbl>
            <c:dLbl>
              <c:idx val="76"/>
              <c:layout>
                <c:manualLayout>
                  <c:x val="-2.5000000000000001E-2"/>
                  <c:y val="4.4267629086067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F3-4690-B645-3A17AFF9E7F7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25-45B5-A8C4-B2A59564E5E4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25-45B5-A8C4-B2A59564E5E4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25-45B5-A8C4-B2A59564E5E4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25-45B5-A8C4-B2A59564E5E4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C5-4985-AD97-9A858E688352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53-457E-8EB9-DE86FA0ACAF3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EC-434F-A5B2-BCF85167281A}"/>
                </c:ext>
              </c:extLst>
            </c:dLbl>
            <c:dLbl>
              <c:idx val="84"/>
              <c:layout>
                <c:manualLayout>
                  <c:x val="-4.791666666666667E-2"/>
                  <c:y val="5.4683336774548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EC-434F-A5B2-BCF85167281A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01-49BE-82FB-23DA6DFA2E10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5-4F20-894C-7D42070D8B14}"/>
                </c:ext>
              </c:extLst>
            </c:dLbl>
            <c:dLbl>
              <c:idx val="87"/>
              <c:layout>
                <c:manualLayout>
                  <c:x val="-5.5208333333333331E-2"/>
                  <c:y val="-3.3851716359933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39-4CCC-BA44-CDDA9E76E2D3}"/>
                </c:ext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A-4DF0-BCC9-4B26B07FCCEA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C5-4015-AA3B-C5BD4DAACBF3}"/>
                </c:ext>
              </c:extLst>
            </c:dLbl>
            <c:dLbl>
              <c:idx val="90"/>
              <c:layout>
                <c:manualLayout>
                  <c:x val="-5.7291666666666664E-2"/>
                  <c:y val="4.94755854491339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62-4976-800D-75CF0D984805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18-48C1-BA2B-F2EAC2C31275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10-4174-84F0-306A5A7DF27A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0-4174-84F0-306A5A7DF27A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10-4174-84F0-306A5A7DF27A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10-4174-84F0-306A5A7DF27A}"/>
                </c:ext>
              </c:extLst>
            </c:dLbl>
            <c:dLbl>
              <c:idx val="96"/>
              <c:layout>
                <c:manualLayout>
                  <c:x val="-5.8333333333333334E-2"/>
                  <c:y val="-7.55153672644675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10-4174-84F0-306A5A7DF27A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0-4174-84F0-306A5A7DF27A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10-4174-84F0-306A5A7DF27A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D9-408A-837A-E202A09B025E}"/>
                </c:ext>
              </c:extLst>
            </c:dLbl>
            <c:dLbl>
              <c:idx val="100"/>
              <c:layout>
                <c:manualLayout>
                  <c:x val="-2.5000000000000001E-2"/>
                  <c:y val="-6.5099454538334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90-4674-AAFC-0A975676AAC3}"/>
                </c:ext>
              </c:extLst>
            </c:dLbl>
            <c:dLbl>
              <c:idx val="101"/>
              <c:layout>
                <c:manualLayout>
                  <c:x val="-5.3124999999999999E-2"/>
                  <c:y val="-3.12477381784003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29-4CF1-AFCC-924960115253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AC-4682-897C-88C796D19F86}"/>
                </c:ext>
              </c:extLst>
            </c:dLbl>
            <c:dLbl>
              <c:idx val="103"/>
              <c:layout>
                <c:manualLayout>
                  <c:x val="-4.791666666666667E-2"/>
                  <c:y val="2.6039781815333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F2-407E-B639-E40CE2FD291B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E0-43F3-BE8B-C27E15562D4C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E0-43F3-BE8B-C27E15562D4C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74-4BFD-BD5C-4E6B5E306453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74-4BFD-BD5C-4E6B5E306453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74-4BFD-BD5C-4E6B5E306453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BD-48AC-8778-806F3D156EF9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5A-414E-B3AC-4E7ADF135472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4-4CBC-89DB-971CCCD0C84B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5A-414E-B3AC-4E7ADF135472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5A-414E-B3AC-4E7ADF135472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AC-4942-83AD-306FF1C4207C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AC-4942-83AD-306FF1C4207C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AC-4942-83AD-306FF1C4207C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AC-4942-83AD-306FF1C4207C}"/>
                </c:ext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EE-463A-956A-464AD67B553F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C-4C4E-8C03-DCE27854E06C}"/>
                </c:ext>
              </c:extLst>
            </c:dLbl>
            <c:dLbl>
              <c:idx val="1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DC-4C4E-8C03-DCE27854E06C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1D-4E7E-8B84-B399279462B1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1D-4E7E-8B84-B399279462B1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1D-4E7E-8B84-B399279462B1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1D-4E7E-8B84-B399279462B1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CF-48CE-9E66-D1221F476BC4}"/>
                </c:ext>
              </c:extLst>
            </c:dLbl>
            <c:dLbl>
              <c:idx val="1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CF-48CE-9E66-D1221F476BC4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CF-48CE-9E66-D1221F476BC4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CF-48CE-9E66-D1221F476BC4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CF-48CE-9E66-D1221F476BC4}"/>
                </c:ext>
              </c:extLst>
            </c:dLbl>
            <c:dLbl>
              <c:idx val="130"/>
              <c:layout>
                <c:manualLayout>
                  <c:x val="-4.791666666666667E-2"/>
                  <c:y val="4.94755854491339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CF-48CE-9E66-D1221F476BC4}"/>
                </c:ext>
              </c:extLst>
            </c:dLbl>
            <c:dLbl>
              <c:idx val="1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CF-48CE-9E66-D1221F476BC4}"/>
                </c:ext>
              </c:extLst>
            </c:dLbl>
            <c:dLbl>
              <c:idx val="1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CF-48CE-9E66-D1221F476BC4}"/>
                </c:ext>
              </c:extLst>
            </c:dLbl>
            <c:dLbl>
              <c:idx val="1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CF-48CE-9E66-D1221F476BC4}"/>
                </c:ext>
              </c:extLst>
            </c:dLbl>
            <c:dLbl>
              <c:idx val="1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CF-48CE-9E66-D1221F476BC4}"/>
                </c:ext>
              </c:extLst>
            </c:dLbl>
            <c:dLbl>
              <c:idx val="1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CF-48CE-9E66-D1221F476BC4}"/>
                </c:ext>
              </c:extLst>
            </c:dLbl>
            <c:dLbl>
              <c:idx val="1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CF-48CE-9E66-D1221F476BC4}"/>
                </c:ext>
              </c:extLst>
            </c:dLbl>
            <c:dLbl>
              <c:idx val="1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CF-48CE-9E66-D1221F476BC4}"/>
                </c:ext>
              </c:extLst>
            </c:dLbl>
            <c:dLbl>
              <c:idx val="138"/>
              <c:layout>
                <c:manualLayout>
                  <c:x val="0"/>
                  <c:y val="7.0307410901400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CF-48CE-9E66-D1221F476BC4}"/>
                </c:ext>
              </c:extLst>
            </c:dLbl>
            <c:dLbl>
              <c:idx val="1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CF-48CE-9E66-D1221F476BC4}"/>
                </c:ext>
              </c:extLst>
            </c:dLbl>
            <c:dLbl>
              <c:idx val="140"/>
              <c:layout>
                <c:manualLayout>
                  <c:x val="-3.1250000000000002E-3"/>
                  <c:y val="-5.72875199937340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CF-48CE-9E66-D1221F476B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'کشوری رعایت پروتکل'!$B$4:$B$144</c:f>
              <c:strCache>
                <c:ptCount val="141"/>
                <c:pt idx="0">
                  <c:v>تا 27 اردیبهشت 1399</c:v>
                </c:pt>
                <c:pt idx="1">
                  <c:v> تا 15 خرداد </c:v>
                </c:pt>
                <c:pt idx="2">
                  <c:v> تا 21 خرداد </c:v>
                </c:pt>
                <c:pt idx="3">
                  <c:v> تا 4 تیرماه </c:v>
                </c:pt>
                <c:pt idx="4">
                  <c:v> تا 1 مرداد</c:v>
                </c:pt>
                <c:pt idx="5">
                  <c:v> تا 7 مرداد</c:v>
                </c:pt>
                <c:pt idx="6">
                  <c:v> تا 14 مرداد</c:v>
                </c:pt>
                <c:pt idx="7">
                  <c:v> تا 28 مرداد</c:v>
                </c:pt>
                <c:pt idx="8">
                  <c:v> تا 11 شهریور</c:v>
                </c:pt>
                <c:pt idx="9">
                  <c:v> تا 17شهریور</c:v>
                </c:pt>
                <c:pt idx="10">
                  <c:v>تا 25 شهریور</c:v>
                </c:pt>
                <c:pt idx="11">
                  <c:v>تا 31 شهریور</c:v>
                </c:pt>
                <c:pt idx="12">
                  <c:v>تا 9 مهر</c:v>
                </c:pt>
                <c:pt idx="13">
                  <c:v>تا 16 مهر</c:v>
                </c:pt>
                <c:pt idx="14">
                  <c:v>تا 30 مهر</c:v>
                </c:pt>
                <c:pt idx="15">
                  <c:v>تا 7 آبان</c:v>
                </c:pt>
                <c:pt idx="16">
                  <c:v>تا 14 آبان </c:v>
                </c:pt>
                <c:pt idx="17">
                  <c:v>تا 18 آبان</c:v>
                </c:pt>
                <c:pt idx="18">
                  <c:v>تا 25 آبان</c:v>
                </c:pt>
                <c:pt idx="19">
                  <c:v>تا 5 آذر</c:v>
                </c:pt>
                <c:pt idx="20">
                  <c:v>تا 12 آذر</c:v>
                </c:pt>
                <c:pt idx="21">
                  <c:v>تا 19 آذر</c:v>
                </c:pt>
                <c:pt idx="22">
                  <c:v>تا 26 آذر</c:v>
                </c:pt>
                <c:pt idx="23">
                  <c:v>تا 3 دی</c:v>
                </c:pt>
                <c:pt idx="24">
                  <c:v>تا 10 دی</c:v>
                </c:pt>
                <c:pt idx="25">
                  <c:v>تا 17 دی</c:v>
                </c:pt>
                <c:pt idx="26">
                  <c:v> تا 24 دی</c:v>
                </c:pt>
                <c:pt idx="27">
                  <c:v>تا 1 بهمن</c:v>
                </c:pt>
                <c:pt idx="28">
                  <c:v>تا 8 بهمن</c:v>
                </c:pt>
                <c:pt idx="29">
                  <c:v>تا 15 بهمن</c:v>
                </c:pt>
                <c:pt idx="30">
                  <c:v>تا 22 بهمن</c:v>
                </c:pt>
                <c:pt idx="31">
                  <c:v>تا 29 بهمن</c:v>
                </c:pt>
                <c:pt idx="32">
                  <c:v>تا 6 اسفند</c:v>
                </c:pt>
                <c:pt idx="33">
                  <c:v>تا 13 اسفند</c:v>
                </c:pt>
                <c:pt idx="34">
                  <c:v>تا 20 اسفند</c:v>
                </c:pt>
                <c:pt idx="35">
                  <c:v>تا 27 اسفند</c:v>
                </c:pt>
                <c:pt idx="36">
                  <c:v>تا 4 فروردین</c:v>
                </c:pt>
                <c:pt idx="37">
                  <c:v>تا 11 فروردین</c:v>
                </c:pt>
                <c:pt idx="38">
                  <c:v>تا 18 فروردین</c:v>
                </c:pt>
                <c:pt idx="39">
                  <c:v>تا 25 فروردین</c:v>
                </c:pt>
                <c:pt idx="40">
                  <c:v>تا 1 اردیبهشت</c:v>
                </c:pt>
                <c:pt idx="41">
                  <c:v>تا 8 اردیبهشت</c:v>
                </c:pt>
                <c:pt idx="42">
                  <c:v>تا 15 اردیبهشت</c:v>
                </c:pt>
                <c:pt idx="43">
                  <c:v>تا 22 اردیبهشت</c:v>
                </c:pt>
                <c:pt idx="44">
                  <c:v>تا 29 اردیبهشت</c:v>
                </c:pt>
                <c:pt idx="45">
                  <c:v>تا 5 خرداد</c:v>
                </c:pt>
                <c:pt idx="46">
                  <c:v>تا 12 خرداد</c:v>
                </c:pt>
                <c:pt idx="47">
                  <c:v>تا 19 خرداد</c:v>
                </c:pt>
                <c:pt idx="48">
                  <c:v>تا 26 خرداد</c:v>
                </c:pt>
                <c:pt idx="49">
                  <c:v>تا 2 تیر</c:v>
                </c:pt>
                <c:pt idx="50">
                  <c:v>تا 9 تیر</c:v>
                </c:pt>
                <c:pt idx="51">
                  <c:v>تا 16 تیر</c:v>
                </c:pt>
                <c:pt idx="52">
                  <c:v>تا 23 تیر</c:v>
                </c:pt>
                <c:pt idx="53">
                  <c:v>تا 30 تیر</c:v>
                </c:pt>
                <c:pt idx="54">
                  <c:v>تا 6 مرداد</c:v>
                </c:pt>
                <c:pt idx="55">
                  <c:v>تا 12 مرداد</c:v>
                </c:pt>
                <c:pt idx="56">
                  <c:v>تا 20 مرداد</c:v>
                </c:pt>
                <c:pt idx="57">
                  <c:v>تا 27 مرداد</c:v>
                </c:pt>
                <c:pt idx="58">
                  <c:v>تا 3 شهریور</c:v>
                </c:pt>
                <c:pt idx="59">
                  <c:v>تا 10 شهریور</c:v>
                </c:pt>
                <c:pt idx="60">
                  <c:v>تا 17شهریور</c:v>
                </c:pt>
                <c:pt idx="61">
                  <c:v>تا 24 شهریور</c:v>
                </c:pt>
                <c:pt idx="62">
                  <c:v>تا 31 شهریور</c:v>
                </c:pt>
                <c:pt idx="63">
                  <c:v>تا 7 مهر</c:v>
                </c:pt>
                <c:pt idx="64">
                  <c:v>تا 14 مهر</c:v>
                </c:pt>
                <c:pt idx="65">
                  <c:v>تا 21 مهر</c:v>
                </c:pt>
                <c:pt idx="66">
                  <c:v>تا 28 مهر</c:v>
                </c:pt>
                <c:pt idx="67">
                  <c:v>تا 5 آبان</c:v>
                </c:pt>
                <c:pt idx="68">
                  <c:v>تا 12 آبان</c:v>
                </c:pt>
                <c:pt idx="69">
                  <c:v>تا 19 آبان</c:v>
                </c:pt>
                <c:pt idx="70">
                  <c:v>تا 26 آبان</c:v>
                </c:pt>
                <c:pt idx="71">
                  <c:v>تا 3 آذر</c:v>
                </c:pt>
                <c:pt idx="72">
                  <c:v>تا 10 آدر</c:v>
                </c:pt>
                <c:pt idx="73">
                  <c:v>تا 17 آذر</c:v>
                </c:pt>
                <c:pt idx="74">
                  <c:v>تا 24 آذر</c:v>
                </c:pt>
                <c:pt idx="75">
                  <c:v>تا 1 دی</c:v>
                </c:pt>
                <c:pt idx="76">
                  <c:v>تا 8 دی</c:v>
                </c:pt>
                <c:pt idx="77">
                  <c:v>تا 15 دی</c:v>
                </c:pt>
                <c:pt idx="78">
                  <c:v>تا 22 دی</c:v>
                </c:pt>
                <c:pt idx="79">
                  <c:v>تا 29 دی</c:v>
                </c:pt>
                <c:pt idx="80">
                  <c:v>تا 6 بهمن</c:v>
                </c:pt>
                <c:pt idx="81">
                  <c:v>تا 13 بهمن</c:v>
                </c:pt>
                <c:pt idx="82">
                  <c:v>تا 20 بهمن</c:v>
                </c:pt>
                <c:pt idx="83">
                  <c:v>تا 27 بهمن</c:v>
                </c:pt>
                <c:pt idx="84">
                  <c:v>تا 4 اسفند</c:v>
                </c:pt>
                <c:pt idx="85">
                  <c:v>تا 11 اسفند</c:v>
                </c:pt>
                <c:pt idx="86">
                  <c:v>تا 18 اسفند</c:v>
                </c:pt>
                <c:pt idx="87">
                  <c:v>تا 25 اسفند</c:v>
                </c:pt>
                <c:pt idx="88">
                  <c:v>تا 3 فروردین</c:v>
                </c:pt>
                <c:pt idx="89">
                  <c:v>تا 10 فروردین</c:v>
                </c:pt>
                <c:pt idx="90">
                  <c:v>تا 17 فروردین</c:v>
                </c:pt>
                <c:pt idx="91">
                  <c:v>تا 24 فروردین</c:v>
                </c:pt>
                <c:pt idx="92">
                  <c:v>تا 31 فروردین</c:v>
                </c:pt>
                <c:pt idx="93">
                  <c:v>تا 7 اردیبهشت</c:v>
                </c:pt>
                <c:pt idx="94">
                  <c:v>تا 14 اردیبهشت</c:v>
                </c:pt>
                <c:pt idx="95">
                  <c:v>تا 21 اردیبهشت</c:v>
                </c:pt>
                <c:pt idx="96">
                  <c:v>تا 28 اردیبهشت</c:v>
                </c:pt>
                <c:pt idx="97">
                  <c:v>تا 4 خرداد</c:v>
                </c:pt>
                <c:pt idx="98">
                  <c:v>تا 11 خرداد</c:v>
                </c:pt>
                <c:pt idx="99">
                  <c:v>تا 18 خرداد</c:v>
                </c:pt>
                <c:pt idx="100">
                  <c:v>تا 25 خرداد</c:v>
                </c:pt>
                <c:pt idx="101">
                  <c:v>تا 1 تیر</c:v>
                </c:pt>
                <c:pt idx="102">
                  <c:v>تا 8 تیر</c:v>
                </c:pt>
                <c:pt idx="103">
                  <c:v>تا 15 تیر</c:v>
                </c:pt>
                <c:pt idx="104">
                  <c:v>تا 22 تیر</c:v>
                </c:pt>
                <c:pt idx="105">
                  <c:v>تا 29 تیر</c:v>
                </c:pt>
                <c:pt idx="106">
                  <c:v>تا 5 مرداد</c:v>
                </c:pt>
                <c:pt idx="107">
                  <c:v>تا 12 مرداد</c:v>
                </c:pt>
                <c:pt idx="108">
                  <c:v>تا 19 مرداد</c:v>
                </c:pt>
                <c:pt idx="109">
                  <c:v>تا 26 مرداد</c:v>
                </c:pt>
                <c:pt idx="110">
                  <c:v>تا 2 شهریور</c:v>
                </c:pt>
                <c:pt idx="111">
                  <c:v>تا 9 شهریور</c:v>
                </c:pt>
                <c:pt idx="112">
                  <c:v>تا 16 شهریور</c:v>
                </c:pt>
                <c:pt idx="113">
                  <c:v>تا 23 شهریور</c:v>
                </c:pt>
                <c:pt idx="114">
                  <c:v>تا 30 شهریور</c:v>
                </c:pt>
                <c:pt idx="115">
                  <c:v>تا 6 مهر</c:v>
                </c:pt>
                <c:pt idx="116">
                  <c:v>تا 13 مهر</c:v>
                </c:pt>
                <c:pt idx="117">
                  <c:v>تا 20 مهر</c:v>
                </c:pt>
                <c:pt idx="118">
                  <c:v>تا 27 مهر</c:v>
                </c:pt>
                <c:pt idx="119">
                  <c:v>تا 4 آبان</c:v>
                </c:pt>
                <c:pt idx="120">
                  <c:v>تا 11 آبان</c:v>
                </c:pt>
                <c:pt idx="121">
                  <c:v>تا 18 آبان</c:v>
                </c:pt>
                <c:pt idx="122">
                  <c:v>تا 25 آبان</c:v>
                </c:pt>
                <c:pt idx="123">
                  <c:v>تا 2 آذر</c:v>
                </c:pt>
                <c:pt idx="124">
                  <c:v>تا 9 آذر</c:v>
                </c:pt>
                <c:pt idx="125">
                  <c:v>تا 16 آذر</c:v>
                </c:pt>
                <c:pt idx="126">
                  <c:v>تا 23 آذر</c:v>
                </c:pt>
                <c:pt idx="127">
                  <c:v>تا 30 آذر</c:v>
                </c:pt>
                <c:pt idx="128">
                  <c:v>تا 7 دی</c:v>
                </c:pt>
                <c:pt idx="129">
                  <c:v>تا 14 دی</c:v>
                </c:pt>
                <c:pt idx="130">
                  <c:v>تا 21 دی</c:v>
                </c:pt>
                <c:pt idx="131">
                  <c:v>تا 28 دی</c:v>
                </c:pt>
                <c:pt idx="132">
                  <c:v>تا 5 بهمن</c:v>
                </c:pt>
                <c:pt idx="133">
                  <c:v>تا 12 بهمن</c:v>
                </c:pt>
                <c:pt idx="134">
                  <c:v>تا 19 بهمن</c:v>
                </c:pt>
                <c:pt idx="135">
                  <c:v>تا 26 بهمن</c:v>
                </c:pt>
                <c:pt idx="136">
                  <c:v>تا 3 اسفند</c:v>
                </c:pt>
                <c:pt idx="137">
                  <c:v>تا 10 اسفند</c:v>
                </c:pt>
                <c:pt idx="138">
                  <c:v>تا 17 اسفند</c:v>
                </c:pt>
                <c:pt idx="139">
                  <c:v>تا 24 اسفند</c:v>
                </c:pt>
                <c:pt idx="140">
                  <c:v>تا 2 فروردین</c:v>
                </c:pt>
              </c:strCache>
            </c:strRef>
          </c:cat>
          <c:val>
            <c:numRef>
              <c:f>'کشوری رعایت پروتکل'!$C$4:$C$144</c:f>
              <c:numCache>
                <c:formatCode>General</c:formatCode>
                <c:ptCount val="141"/>
                <c:pt idx="0">
                  <c:v>77.569999999999993</c:v>
                </c:pt>
                <c:pt idx="1">
                  <c:v>22.66</c:v>
                </c:pt>
                <c:pt idx="2">
                  <c:v>17.59</c:v>
                </c:pt>
                <c:pt idx="3">
                  <c:v>26.36</c:v>
                </c:pt>
                <c:pt idx="4">
                  <c:v>45.01</c:v>
                </c:pt>
                <c:pt idx="5">
                  <c:v>51.81</c:v>
                </c:pt>
                <c:pt idx="6">
                  <c:v>81.81</c:v>
                </c:pt>
                <c:pt idx="7">
                  <c:v>81.040000000000006</c:v>
                </c:pt>
                <c:pt idx="8">
                  <c:v>80.430000000000007</c:v>
                </c:pt>
                <c:pt idx="9">
                  <c:v>68.12</c:v>
                </c:pt>
                <c:pt idx="10">
                  <c:v>62.35</c:v>
                </c:pt>
                <c:pt idx="11">
                  <c:v>61.85</c:v>
                </c:pt>
                <c:pt idx="12">
                  <c:v>60.39</c:v>
                </c:pt>
                <c:pt idx="13">
                  <c:v>42.2</c:v>
                </c:pt>
                <c:pt idx="14">
                  <c:v>57.76</c:v>
                </c:pt>
                <c:pt idx="15">
                  <c:v>58.9</c:v>
                </c:pt>
                <c:pt idx="16">
                  <c:v>78.319999999999993</c:v>
                </c:pt>
                <c:pt idx="17">
                  <c:v>79.36</c:v>
                </c:pt>
                <c:pt idx="18">
                  <c:v>79.19</c:v>
                </c:pt>
                <c:pt idx="19">
                  <c:v>78.41</c:v>
                </c:pt>
                <c:pt idx="20">
                  <c:v>78.459999999999994</c:v>
                </c:pt>
                <c:pt idx="21">
                  <c:v>82.52</c:v>
                </c:pt>
                <c:pt idx="22">
                  <c:v>82.85</c:v>
                </c:pt>
                <c:pt idx="23">
                  <c:v>82.31</c:v>
                </c:pt>
                <c:pt idx="24">
                  <c:v>83.34</c:v>
                </c:pt>
                <c:pt idx="25">
                  <c:v>82.78</c:v>
                </c:pt>
                <c:pt idx="26">
                  <c:v>83.68</c:v>
                </c:pt>
                <c:pt idx="27">
                  <c:v>83.88</c:v>
                </c:pt>
                <c:pt idx="28">
                  <c:v>80.739999999999995</c:v>
                </c:pt>
                <c:pt idx="29">
                  <c:v>83.5</c:v>
                </c:pt>
                <c:pt idx="30">
                  <c:v>74.930000000000007</c:v>
                </c:pt>
                <c:pt idx="31">
                  <c:v>83.26</c:v>
                </c:pt>
                <c:pt idx="32">
                  <c:v>78.290000000000006</c:v>
                </c:pt>
                <c:pt idx="33">
                  <c:v>71.760000000000005</c:v>
                </c:pt>
                <c:pt idx="34">
                  <c:v>60.42</c:v>
                </c:pt>
                <c:pt idx="35">
                  <c:v>59.85</c:v>
                </c:pt>
                <c:pt idx="36">
                  <c:v>57.88</c:v>
                </c:pt>
                <c:pt idx="37">
                  <c:v>55.23</c:v>
                </c:pt>
                <c:pt idx="38">
                  <c:v>58.17</c:v>
                </c:pt>
                <c:pt idx="39">
                  <c:v>58.58</c:v>
                </c:pt>
                <c:pt idx="40">
                  <c:v>61.42</c:v>
                </c:pt>
                <c:pt idx="41">
                  <c:v>61.09</c:v>
                </c:pt>
                <c:pt idx="42">
                  <c:v>62.2</c:v>
                </c:pt>
                <c:pt idx="43">
                  <c:v>64.86</c:v>
                </c:pt>
                <c:pt idx="44" formatCode="0.00">
                  <c:v>67.090486774239523</c:v>
                </c:pt>
                <c:pt idx="45">
                  <c:v>71.069999999999993</c:v>
                </c:pt>
                <c:pt idx="46">
                  <c:v>70.23</c:v>
                </c:pt>
                <c:pt idx="47">
                  <c:v>70.34</c:v>
                </c:pt>
                <c:pt idx="48">
                  <c:v>70.209999999999994</c:v>
                </c:pt>
                <c:pt idx="49">
                  <c:v>70.63</c:v>
                </c:pt>
                <c:pt idx="50">
                  <c:v>69.260000000000005</c:v>
                </c:pt>
                <c:pt idx="51">
                  <c:v>65.87</c:v>
                </c:pt>
                <c:pt idx="52">
                  <c:v>47.95</c:v>
                </c:pt>
                <c:pt idx="53">
                  <c:v>44.49</c:v>
                </c:pt>
                <c:pt idx="54">
                  <c:v>39.22</c:v>
                </c:pt>
                <c:pt idx="55">
                  <c:v>38.89</c:v>
                </c:pt>
                <c:pt idx="56">
                  <c:v>38.47</c:v>
                </c:pt>
                <c:pt idx="57">
                  <c:v>39.020000000000003</c:v>
                </c:pt>
                <c:pt idx="58">
                  <c:v>65.510000000000005</c:v>
                </c:pt>
                <c:pt idx="59">
                  <c:v>39.909999999999997</c:v>
                </c:pt>
                <c:pt idx="60">
                  <c:v>41.69</c:v>
                </c:pt>
                <c:pt idx="61">
                  <c:v>41.47</c:v>
                </c:pt>
                <c:pt idx="62">
                  <c:v>45.48</c:v>
                </c:pt>
                <c:pt idx="63">
                  <c:v>45.89</c:v>
                </c:pt>
                <c:pt idx="64">
                  <c:v>45.48</c:v>
                </c:pt>
                <c:pt idx="65">
                  <c:v>45.97</c:v>
                </c:pt>
                <c:pt idx="66">
                  <c:v>45.19</c:v>
                </c:pt>
                <c:pt idx="67">
                  <c:v>45.53</c:v>
                </c:pt>
                <c:pt idx="68">
                  <c:v>46.08</c:v>
                </c:pt>
                <c:pt idx="69">
                  <c:v>47.02</c:v>
                </c:pt>
                <c:pt idx="70">
                  <c:v>47.43</c:v>
                </c:pt>
                <c:pt idx="71">
                  <c:v>47.83</c:v>
                </c:pt>
                <c:pt idx="72">
                  <c:v>46.46</c:v>
                </c:pt>
                <c:pt idx="73">
                  <c:v>48.16</c:v>
                </c:pt>
                <c:pt idx="74">
                  <c:v>48.82</c:v>
                </c:pt>
                <c:pt idx="75">
                  <c:v>47.33</c:v>
                </c:pt>
                <c:pt idx="76">
                  <c:v>47.42</c:v>
                </c:pt>
                <c:pt idx="77">
                  <c:v>49.5</c:v>
                </c:pt>
                <c:pt idx="78">
                  <c:v>59.74</c:v>
                </c:pt>
                <c:pt idx="79">
                  <c:v>58.8</c:v>
                </c:pt>
                <c:pt idx="80">
                  <c:v>58.89</c:v>
                </c:pt>
                <c:pt idx="81">
                  <c:v>57.95</c:v>
                </c:pt>
                <c:pt idx="82">
                  <c:v>57.71</c:v>
                </c:pt>
                <c:pt idx="83">
                  <c:v>57.12</c:v>
                </c:pt>
                <c:pt idx="84">
                  <c:v>57.64</c:v>
                </c:pt>
                <c:pt idx="85">
                  <c:v>58.31</c:v>
                </c:pt>
                <c:pt idx="86">
                  <c:v>58.65</c:v>
                </c:pt>
                <c:pt idx="87">
                  <c:v>58.7</c:v>
                </c:pt>
                <c:pt idx="88">
                  <c:v>52.04</c:v>
                </c:pt>
                <c:pt idx="89">
                  <c:v>51.53</c:v>
                </c:pt>
                <c:pt idx="90">
                  <c:v>51.62</c:v>
                </c:pt>
                <c:pt idx="91">
                  <c:v>51.79</c:v>
                </c:pt>
                <c:pt idx="92">
                  <c:v>51.81</c:v>
                </c:pt>
                <c:pt idx="93">
                  <c:v>51.56</c:v>
                </c:pt>
                <c:pt idx="94">
                  <c:v>51.66</c:v>
                </c:pt>
                <c:pt idx="95">
                  <c:v>51.29</c:v>
                </c:pt>
                <c:pt idx="96">
                  <c:v>50.54</c:v>
                </c:pt>
                <c:pt idx="97">
                  <c:v>50.34</c:v>
                </c:pt>
                <c:pt idx="98">
                  <c:v>50.25</c:v>
                </c:pt>
                <c:pt idx="99">
                  <c:v>49.66</c:v>
                </c:pt>
                <c:pt idx="100">
                  <c:v>48.7</c:v>
                </c:pt>
                <c:pt idx="101">
                  <c:v>40.520000000000003</c:v>
                </c:pt>
                <c:pt idx="102">
                  <c:v>37.29</c:v>
                </c:pt>
                <c:pt idx="103">
                  <c:v>36.450000000000003</c:v>
                </c:pt>
                <c:pt idx="104">
                  <c:v>35.67</c:v>
                </c:pt>
                <c:pt idx="105">
                  <c:v>35.799999999999997</c:v>
                </c:pt>
                <c:pt idx="106">
                  <c:v>34.21</c:v>
                </c:pt>
                <c:pt idx="107">
                  <c:v>35.380000000000003</c:v>
                </c:pt>
                <c:pt idx="108">
                  <c:v>33.94</c:v>
                </c:pt>
                <c:pt idx="109">
                  <c:v>33.049999999999997</c:v>
                </c:pt>
                <c:pt idx="110">
                  <c:v>33.770000000000003</c:v>
                </c:pt>
                <c:pt idx="111">
                  <c:v>31.18</c:v>
                </c:pt>
                <c:pt idx="112">
                  <c:v>31.97</c:v>
                </c:pt>
                <c:pt idx="113">
                  <c:v>31.17</c:v>
                </c:pt>
                <c:pt idx="114">
                  <c:v>33.56</c:v>
                </c:pt>
                <c:pt idx="115">
                  <c:v>33.020000000000003</c:v>
                </c:pt>
                <c:pt idx="116">
                  <c:v>32.450000000000003</c:v>
                </c:pt>
                <c:pt idx="117">
                  <c:v>33.17</c:v>
                </c:pt>
                <c:pt idx="118">
                  <c:v>33.479999999999997</c:v>
                </c:pt>
                <c:pt idx="119">
                  <c:v>33.020000000000003</c:v>
                </c:pt>
                <c:pt idx="120">
                  <c:v>32.880000000000003</c:v>
                </c:pt>
                <c:pt idx="121">
                  <c:v>36.42</c:v>
                </c:pt>
                <c:pt idx="122">
                  <c:v>32.15</c:v>
                </c:pt>
                <c:pt idx="123">
                  <c:v>32.79</c:v>
                </c:pt>
                <c:pt idx="124">
                  <c:v>32.97</c:v>
                </c:pt>
                <c:pt idx="125">
                  <c:v>32.33</c:v>
                </c:pt>
                <c:pt idx="126">
                  <c:v>32.380000000000003</c:v>
                </c:pt>
                <c:pt idx="127">
                  <c:v>32.28</c:v>
                </c:pt>
                <c:pt idx="128">
                  <c:v>32.04</c:v>
                </c:pt>
                <c:pt idx="129">
                  <c:v>33.369999999999997</c:v>
                </c:pt>
                <c:pt idx="130">
                  <c:v>31.61</c:v>
                </c:pt>
                <c:pt idx="131">
                  <c:v>32.32</c:v>
                </c:pt>
                <c:pt idx="132">
                  <c:v>32.01</c:v>
                </c:pt>
                <c:pt idx="133">
                  <c:v>35.15</c:v>
                </c:pt>
                <c:pt idx="134">
                  <c:v>32.35</c:v>
                </c:pt>
                <c:pt idx="135">
                  <c:v>34.950000000000003</c:v>
                </c:pt>
                <c:pt idx="136">
                  <c:v>33.270000000000003</c:v>
                </c:pt>
                <c:pt idx="137">
                  <c:v>30.57</c:v>
                </c:pt>
                <c:pt idx="138">
                  <c:v>32.15</c:v>
                </c:pt>
                <c:pt idx="139">
                  <c:v>31.3</c:v>
                </c:pt>
                <c:pt idx="140">
                  <c:v>32.68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57A-42AC-83E4-396084B8F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72032"/>
        <c:axId val="51373568"/>
      </c:lineChart>
      <c:catAx>
        <c:axId val="5137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51373568"/>
        <c:crosses val="autoZero"/>
        <c:auto val="1"/>
        <c:lblAlgn val="ctr"/>
        <c:lblOffset val="100"/>
        <c:noMultiLvlLbl val="0"/>
      </c:catAx>
      <c:valAx>
        <c:axId val="51373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72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sz="2000" b="1" i="0" u="none" strike="noStrike" kern="1200" baseline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a-IR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درصد رعایت پروتکل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فاصله</a:t>
            </a:r>
            <a:r>
              <a:rPr lang="fa-IR" sz="20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گذاری در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اماکن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عمومی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 </a:t>
            </a:r>
            <a:r>
              <a:rPr lang="fa-IR" sz="2000" b="1" i="0" u="none" strike="noStrike" kern="1200" baseline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–17 اسفند 1401 تا 2 فروردین 1402</a:t>
            </a:r>
            <a:endParaRPr lang="fa-IR" sz="2000" b="1" i="0" u="none" strike="noStrike" kern="1200" baseline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7918242385002229"/>
          <c:y val="1.048166467982723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65864649465578"/>
          <c:y val="8.5431628354066452E-2"/>
          <c:w val="0.80665455287588705"/>
          <c:h val="0.8605122298669414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استانی!$CF$1</c:f>
              <c:strCache>
                <c:ptCount val="1"/>
                <c:pt idx="0">
                  <c:v>تا 24 اسفند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استانی!$S$2:$S$23</c:f>
              <c:strCache>
                <c:ptCount val="22"/>
                <c:pt idx="0">
                  <c:v> پاساژها</c:v>
                </c:pt>
                <c:pt idx="1">
                  <c:v>پایانه مسافر بری برون شهری(زمینی، ریلی و دریایی)</c:v>
                </c:pt>
                <c:pt idx="2">
                  <c:v> پایانه های مسافربری درون شهری(مترو، تاکسی و اتوبوس)</c:v>
                </c:pt>
                <c:pt idx="3">
                  <c:v> مراکز ورزشی</c:v>
                </c:pt>
                <c:pt idx="4">
                  <c:v> تالارهای پذیرایی</c:v>
                </c:pt>
                <c:pt idx="5">
                  <c:v> رستوران ها</c:v>
                </c:pt>
                <c:pt idx="6">
                  <c:v> نانوایی ها</c:v>
                </c:pt>
                <c:pt idx="7">
                  <c:v> پیشخوان و پلیس+10</c:v>
                </c:pt>
                <c:pt idx="8">
                  <c:v>میانگین</c:v>
                </c:pt>
                <c:pt idx="9">
                  <c:v> بانک ها</c:v>
                </c:pt>
                <c:pt idx="10">
                  <c:v> مهدکودک</c:v>
                </c:pt>
                <c:pt idx="11">
                  <c:v>مراکز تفریحی (شهربازی و ...) ها</c:v>
                </c:pt>
                <c:pt idx="12">
                  <c:v> مدارس</c:v>
                </c:pt>
                <c:pt idx="13">
                  <c:v> فروشگاه های زنجیره ای</c:v>
                </c:pt>
                <c:pt idx="14">
                  <c:v> کارگاه ها و صنایع کوچک (زیر 25 نفر)</c:v>
                </c:pt>
                <c:pt idx="15">
                  <c:v> استخرهای شنا و مراکز تفریحی آبی</c:v>
                </c:pt>
                <c:pt idx="16">
                  <c:v> هتل ها و مراکز اقامتی</c:v>
                </c:pt>
                <c:pt idx="17">
                  <c:v> استادیوم</c:v>
                </c:pt>
                <c:pt idx="18">
                  <c:v> سالن سینما و تئاتر</c:v>
                </c:pt>
                <c:pt idx="19">
                  <c:v> دانشگاه</c:v>
                </c:pt>
                <c:pt idx="20">
                  <c:v>ادارات و سازمان ها </c:v>
                </c:pt>
                <c:pt idx="21">
                  <c:v>فرودگاه ها</c:v>
                </c:pt>
              </c:strCache>
            </c:strRef>
          </c:cat>
          <c:val>
            <c:numRef>
              <c:f>استانی!$CF$2:$CF$23</c:f>
              <c:numCache>
                <c:formatCode>0.00</c:formatCode>
                <c:ptCount val="22"/>
                <c:pt idx="0">
                  <c:v>25.153846153846153</c:v>
                </c:pt>
                <c:pt idx="1">
                  <c:v>23.501577287066247</c:v>
                </c:pt>
                <c:pt idx="2">
                  <c:v>24.855491329479769</c:v>
                </c:pt>
                <c:pt idx="3">
                  <c:v>25.784190715181932</c:v>
                </c:pt>
                <c:pt idx="4">
                  <c:v>27.526395173453999</c:v>
                </c:pt>
                <c:pt idx="5">
                  <c:v>29.96409615985014</c:v>
                </c:pt>
                <c:pt idx="6">
                  <c:v>28.512119433028598</c:v>
                </c:pt>
                <c:pt idx="7">
                  <c:v>28.970331588132638</c:v>
                </c:pt>
                <c:pt idx="8">
                  <c:v>28.659108937070332</c:v>
                </c:pt>
                <c:pt idx="9">
                  <c:v>27.34375</c:v>
                </c:pt>
                <c:pt idx="10">
                  <c:v>29.116766467065869</c:v>
                </c:pt>
                <c:pt idx="11">
                  <c:v>36.111111111111107</c:v>
                </c:pt>
                <c:pt idx="12">
                  <c:v>28.076923076923077</c:v>
                </c:pt>
                <c:pt idx="13">
                  <c:v>31.569709127382144</c:v>
                </c:pt>
                <c:pt idx="14">
                  <c:v>32.788979455646128</c:v>
                </c:pt>
                <c:pt idx="15">
                  <c:v>29.700854700854702</c:v>
                </c:pt>
                <c:pt idx="16">
                  <c:v>31.743869209809265</c:v>
                </c:pt>
                <c:pt idx="17">
                  <c:v>45.454545454545453</c:v>
                </c:pt>
                <c:pt idx="18">
                  <c:v>30.555555555555557</c:v>
                </c:pt>
                <c:pt idx="19">
                  <c:v>52.293577981651374</c:v>
                </c:pt>
                <c:pt idx="20">
                  <c:v>59.277108433734938</c:v>
                </c:pt>
                <c:pt idx="21">
                  <c:v>81.818181818181827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D7-49F2-9528-4AFF8F7FFAF2}"/>
            </c:ext>
          </c:extLst>
        </c:ser>
        <c:ser>
          <c:idx val="1"/>
          <c:order val="1"/>
          <c:tx>
            <c:strRef>
              <c:f>استانی!$CG$1</c:f>
              <c:strCache>
                <c:ptCount val="1"/>
                <c:pt idx="0">
                  <c:v>تا 2 فروردین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استانی!$S$2:$S$23</c:f>
              <c:strCache>
                <c:ptCount val="22"/>
                <c:pt idx="0">
                  <c:v> پاساژها</c:v>
                </c:pt>
                <c:pt idx="1">
                  <c:v>پایانه مسافر بری برون شهری(زمینی، ریلی و دریایی)</c:v>
                </c:pt>
                <c:pt idx="2">
                  <c:v> پایانه های مسافربری درون شهری(مترو، تاکسی و اتوبوس)</c:v>
                </c:pt>
                <c:pt idx="3">
                  <c:v> مراکز ورزشی</c:v>
                </c:pt>
                <c:pt idx="4">
                  <c:v> تالارهای پذیرایی</c:v>
                </c:pt>
                <c:pt idx="5">
                  <c:v> رستوران ها</c:v>
                </c:pt>
                <c:pt idx="6">
                  <c:v> نانوایی ها</c:v>
                </c:pt>
                <c:pt idx="7">
                  <c:v> پیشخوان و پلیس+10</c:v>
                </c:pt>
                <c:pt idx="8">
                  <c:v>میانگین</c:v>
                </c:pt>
                <c:pt idx="9">
                  <c:v> بانک ها</c:v>
                </c:pt>
                <c:pt idx="10">
                  <c:v> مهدکودک</c:v>
                </c:pt>
                <c:pt idx="11">
                  <c:v>مراکز تفریحی (شهربازی و ...) ها</c:v>
                </c:pt>
                <c:pt idx="12">
                  <c:v> مدارس</c:v>
                </c:pt>
                <c:pt idx="13">
                  <c:v> فروشگاه های زنجیره ای</c:v>
                </c:pt>
                <c:pt idx="14">
                  <c:v> کارگاه ها و صنایع کوچک (زیر 25 نفر)</c:v>
                </c:pt>
                <c:pt idx="15">
                  <c:v> استخرهای شنا و مراکز تفریحی آبی</c:v>
                </c:pt>
                <c:pt idx="16">
                  <c:v> هتل ها و مراکز اقامتی</c:v>
                </c:pt>
                <c:pt idx="17">
                  <c:v> استادیوم</c:v>
                </c:pt>
                <c:pt idx="18">
                  <c:v> سالن سینما و تئاتر</c:v>
                </c:pt>
                <c:pt idx="19">
                  <c:v> دانشگاه</c:v>
                </c:pt>
                <c:pt idx="20">
                  <c:v>ادارات و سازمان ها </c:v>
                </c:pt>
                <c:pt idx="21">
                  <c:v>فرودگاه ها</c:v>
                </c:pt>
              </c:strCache>
            </c:strRef>
          </c:cat>
          <c:val>
            <c:numRef>
              <c:f>استانی!$CG$2:$CG$23</c:f>
              <c:numCache>
                <c:formatCode>0.00</c:formatCode>
                <c:ptCount val="22"/>
                <c:pt idx="0">
                  <c:v>19.534282018111256</c:v>
                </c:pt>
                <c:pt idx="1">
                  <c:v>24.057450628366247</c:v>
                </c:pt>
                <c:pt idx="2">
                  <c:v>24.472573839662449</c:v>
                </c:pt>
                <c:pt idx="3">
                  <c:v>26.273291925465834</c:v>
                </c:pt>
                <c:pt idx="4">
                  <c:v>27.577821011673155</c:v>
                </c:pt>
                <c:pt idx="5">
                  <c:v>29.336379892708127</c:v>
                </c:pt>
                <c:pt idx="6">
                  <c:v>29.577123050259967</c:v>
                </c:pt>
                <c:pt idx="7">
                  <c:v>30.903490759753595</c:v>
                </c:pt>
                <c:pt idx="8">
                  <c:v>31.034244977316909</c:v>
                </c:pt>
                <c:pt idx="9">
                  <c:v>31.05590062111801</c:v>
                </c:pt>
                <c:pt idx="10">
                  <c:v>31.311881188118811</c:v>
                </c:pt>
                <c:pt idx="11">
                  <c:v>31.911764705882351</c:v>
                </c:pt>
                <c:pt idx="12">
                  <c:v>32.994699646643113</c:v>
                </c:pt>
                <c:pt idx="13">
                  <c:v>33.516300731869592</c:v>
                </c:pt>
                <c:pt idx="14">
                  <c:v>34.087215879872467</c:v>
                </c:pt>
                <c:pt idx="15">
                  <c:v>38.841201716738198</c:v>
                </c:pt>
                <c:pt idx="16">
                  <c:v>38.89496717724289</c:v>
                </c:pt>
                <c:pt idx="17">
                  <c:v>39.285714285714285</c:v>
                </c:pt>
                <c:pt idx="18">
                  <c:v>47.297297297297298</c:v>
                </c:pt>
                <c:pt idx="19">
                  <c:v>56.338028169014088</c:v>
                </c:pt>
                <c:pt idx="20">
                  <c:v>60.018298261665137</c:v>
                </c:pt>
                <c:pt idx="21">
                  <c:v>69.230769230769226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FD-41AB-B7D2-B1E95E703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334464"/>
        <c:axId val="86336256"/>
        <c:axId val="0"/>
      </c:bar3DChart>
      <c:catAx>
        <c:axId val="86334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cs typeface="B Nazanin" panose="00000400000000000000" pitchFamily="2" charset="-78"/>
              </a:defRPr>
            </a:pPr>
            <a:endParaRPr lang="en-US"/>
          </a:p>
        </c:txPr>
        <c:crossAx val="86336256"/>
        <c:crosses val="autoZero"/>
        <c:auto val="1"/>
        <c:lblAlgn val="ctr"/>
        <c:lblOffset val="100"/>
        <c:noMultiLvlLbl val="0"/>
      </c:catAx>
      <c:valAx>
        <c:axId val="86336256"/>
        <c:scaling>
          <c:orientation val="minMax"/>
          <c:max val="10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8633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37283824322631"/>
          <c:y val="0.65621469489199002"/>
          <c:w val="8.4649858085242488E-2"/>
          <c:h val="0.1728695697355716"/>
        </c:manualLayout>
      </c:layout>
      <c:overlay val="0"/>
      <c:txPr>
        <a:bodyPr/>
        <a:lstStyle/>
        <a:p>
          <a:pPr>
            <a:defRPr sz="11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535340559867533E-2"/>
          <c:y val="5.90894868403758E-2"/>
          <c:w val="0.96977960958005249"/>
          <c:h val="0.94017430672909974"/>
        </c:manualLayout>
      </c:layout>
      <c:lineChart>
        <c:grouping val="standard"/>
        <c:varyColors val="0"/>
        <c:ser>
          <c:idx val="0"/>
          <c:order val="0"/>
          <c:tx>
            <c:strRef>
              <c:f>'کشوری رعایت پروتکل'!$C$3</c:f>
              <c:strCache>
                <c:ptCount val="1"/>
                <c:pt idx="0">
                  <c:v>میانگین کشوری رعایت پروتکل</c:v>
                </c:pt>
              </c:strCache>
            </c:strRef>
          </c:tx>
          <c:spPr>
            <a:ln w="57150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'کشوری رعایت پروتکل'!$B$4:$B$143</c:f>
              <c:strCache>
                <c:ptCount val="140"/>
                <c:pt idx="0">
                  <c:v>تا 27 اردیبهشت 1399</c:v>
                </c:pt>
                <c:pt idx="1">
                  <c:v> تا 15 خرداد </c:v>
                </c:pt>
                <c:pt idx="2">
                  <c:v> تا 21 خرداد </c:v>
                </c:pt>
                <c:pt idx="3">
                  <c:v> تا 4 تیرماه </c:v>
                </c:pt>
                <c:pt idx="4">
                  <c:v> تا 1 مرداد</c:v>
                </c:pt>
                <c:pt idx="5">
                  <c:v> تا 7 مرداد</c:v>
                </c:pt>
                <c:pt idx="6">
                  <c:v> تا 14 مرداد</c:v>
                </c:pt>
                <c:pt idx="7">
                  <c:v> تا 28 مرداد</c:v>
                </c:pt>
                <c:pt idx="8">
                  <c:v> تا 11 شهریور</c:v>
                </c:pt>
                <c:pt idx="9">
                  <c:v> تا 17شهریور</c:v>
                </c:pt>
                <c:pt idx="10">
                  <c:v>تا 25 شهریور</c:v>
                </c:pt>
                <c:pt idx="11">
                  <c:v>تا 31 شهریور</c:v>
                </c:pt>
                <c:pt idx="12">
                  <c:v>تا 9 مهر</c:v>
                </c:pt>
                <c:pt idx="13">
                  <c:v>تا 16 مهر</c:v>
                </c:pt>
                <c:pt idx="14">
                  <c:v>تا 30 مهر</c:v>
                </c:pt>
                <c:pt idx="15">
                  <c:v>تا 7 آبان</c:v>
                </c:pt>
                <c:pt idx="16">
                  <c:v>تا 14 آبان </c:v>
                </c:pt>
                <c:pt idx="17">
                  <c:v>تا 18 آبان</c:v>
                </c:pt>
                <c:pt idx="18">
                  <c:v>تا 25 آبان</c:v>
                </c:pt>
                <c:pt idx="19">
                  <c:v>تا 5 آذر</c:v>
                </c:pt>
                <c:pt idx="20">
                  <c:v>تا 12 آذر</c:v>
                </c:pt>
                <c:pt idx="21">
                  <c:v>تا 19 آذر</c:v>
                </c:pt>
                <c:pt idx="22">
                  <c:v>تا 26 آذر</c:v>
                </c:pt>
                <c:pt idx="23">
                  <c:v>تا 3 دی</c:v>
                </c:pt>
                <c:pt idx="24">
                  <c:v>تا 10 دی</c:v>
                </c:pt>
                <c:pt idx="25">
                  <c:v>تا 17 دی</c:v>
                </c:pt>
                <c:pt idx="26">
                  <c:v> تا 24 دی</c:v>
                </c:pt>
                <c:pt idx="27">
                  <c:v>تا 1 بهمن</c:v>
                </c:pt>
                <c:pt idx="28">
                  <c:v>تا 8 بهمن</c:v>
                </c:pt>
                <c:pt idx="29">
                  <c:v>تا 15 بهمن</c:v>
                </c:pt>
                <c:pt idx="30">
                  <c:v>تا 22 بهمن</c:v>
                </c:pt>
                <c:pt idx="31">
                  <c:v>تا 29 بهمن</c:v>
                </c:pt>
                <c:pt idx="32">
                  <c:v>تا 6 اسفند</c:v>
                </c:pt>
                <c:pt idx="33">
                  <c:v>تا 13 اسفند</c:v>
                </c:pt>
                <c:pt idx="34">
                  <c:v>تا 20 اسفند</c:v>
                </c:pt>
                <c:pt idx="35">
                  <c:v>تا 27 اسفند</c:v>
                </c:pt>
                <c:pt idx="36">
                  <c:v>تا 4 فروردین</c:v>
                </c:pt>
                <c:pt idx="37">
                  <c:v>تا 11 فروردین</c:v>
                </c:pt>
                <c:pt idx="38">
                  <c:v>تا 18 فروردین</c:v>
                </c:pt>
                <c:pt idx="39">
                  <c:v>تا 25 فروردین</c:v>
                </c:pt>
                <c:pt idx="40">
                  <c:v>تا 1 اردیبهشت</c:v>
                </c:pt>
                <c:pt idx="41">
                  <c:v>تا 8 اردیبهشت</c:v>
                </c:pt>
                <c:pt idx="42">
                  <c:v>تا 15 اردیبهشت</c:v>
                </c:pt>
                <c:pt idx="43">
                  <c:v>تا 22 اردیبهشت</c:v>
                </c:pt>
                <c:pt idx="44">
                  <c:v>تا 29 اردیبهشت</c:v>
                </c:pt>
                <c:pt idx="45">
                  <c:v>تا 5 خرداد</c:v>
                </c:pt>
                <c:pt idx="46">
                  <c:v>تا 12 خرداد</c:v>
                </c:pt>
                <c:pt idx="47">
                  <c:v>تا 19 خرداد</c:v>
                </c:pt>
                <c:pt idx="48">
                  <c:v>تا 26 خرداد</c:v>
                </c:pt>
                <c:pt idx="49">
                  <c:v>تا 2 تیر</c:v>
                </c:pt>
                <c:pt idx="50">
                  <c:v>تا 9 تیر</c:v>
                </c:pt>
                <c:pt idx="51">
                  <c:v>تا 16 تیر</c:v>
                </c:pt>
                <c:pt idx="52">
                  <c:v>تا 23 تیر</c:v>
                </c:pt>
                <c:pt idx="53">
                  <c:v>تا 30 تیر</c:v>
                </c:pt>
                <c:pt idx="54">
                  <c:v>تا 6 مرداد</c:v>
                </c:pt>
                <c:pt idx="55">
                  <c:v>تا 12 مرداد</c:v>
                </c:pt>
                <c:pt idx="56">
                  <c:v>تا 20 مرداد</c:v>
                </c:pt>
                <c:pt idx="57">
                  <c:v>تا 27 مرداد</c:v>
                </c:pt>
                <c:pt idx="58">
                  <c:v>تا 3 شهریور</c:v>
                </c:pt>
                <c:pt idx="59">
                  <c:v>تا 10 شهریور</c:v>
                </c:pt>
                <c:pt idx="60">
                  <c:v>تا 17 شهریور</c:v>
                </c:pt>
                <c:pt idx="61">
                  <c:v>تا 24 شهریور</c:v>
                </c:pt>
                <c:pt idx="62">
                  <c:v>تا 31 شهریور</c:v>
                </c:pt>
                <c:pt idx="63">
                  <c:v>تا 7 مهر</c:v>
                </c:pt>
                <c:pt idx="64">
                  <c:v>تا 14 مهر</c:v>
                </c:pt>
                <c:pt idx="65">
                  <c:v>تا 21 مهر</c:v>
                </c:pt>
                <c:pt idx="66">
                  <c:v>تا 28 مهر</c:v>
                </c:pt>
                <c:pt idx="67">
                  <c:v>تا 6 آبان </c:v>
                </c:pt>
                <c:pt idx="68">
                  <c:v>تا 12 آبان</c:v>
                </c:pt>
                <c:pt idx="69">
                  <c:v>تا 19 آبان</c:v>
                </c:pt>
                <c:pt idx="70">
                  <c:v>تا 26 آبان</c:v>
                </c:pt>
                <c:pt idx="71">
                  <c:v>تا 3 آذر</c:v>
                </c:pt>
                <c:pt idx="72">
                  <c:v>تا 10 آدر</c:v>
                </c:pt>
                <c:pt idx="73">
                  <c:v>تا 17 آذر</c:v>
                </c:pt>
                <c:pt idx="74">
                  <c:v>تا 24 آذر</c:v>
                </c:pt>
                <c:pt idx="75">
                  <c:v>تا 1 دی</c:v>
                </c:pt>
                <c:pt idx="76">
                  <c:v>تا 8 دی</c:v>
                </c:pt>
                <c:pt idx="77">
                  <c:v>تا 15 دی</c:v>
                </c:pt>
                <c:pt idx="78">
                  <c:v>تا 22 دی</c:v>
                </c:pt>
                <c:pt idx="79">
                  <c:v>تا 29 دی</c:v>
                </c:pt>
                <c:pt idx="80">
                  <c:v>تا 6 بهمن</c:v>
                </c:pt>
                <c:pt idx="81">
                  <c:v>تا 13 بهمن</c:v>
                </c:pt>
                <c:pt idx="82">
                  <c:v>تا 20 بهمن</c:v>
                </c:pt>
                <c:pt idx="83">
                  <c:v>تا 27 بهمن</c:v>
                </c:pt>
                <c:pt idx="84">
                  <c:v>تا 4 اسفند</c:v>
                </c:pt>
                <c:pt idx="85">
                  <c:v>تا 11 اسفند</c:v>
                </c:pt>
                <c:pt idx="86">
                  <c:v>تا 18 اسفند</c:v>
                </c:pt>
                <c:pt idx="87">
                  <c:v>تا 25 اسفند</c:v>
                </c:pt>
                <c:pt idx="88">
                  <c:v>تا 3 فروردین</c:v>
                </c:pt>
                <c:pt idx="89">
                  <c:v>تا 10 اسفند</c:v>
                </c:pt>
                <c:pt idx="90">
                  <c:v>تا 17 فروردین</c:v>
                </c:pt>
                <c:pt idx="91">
                  <c:v>تا 24 فروردین</c:v>
                </c:pt>
                <c:pt idx="92">
                  <c:v>تا 31 فروردین</c:v>
                </c:pt>
                <c:pt idx="93">
                  <c:v>تا 7 اردیبهشت</c:v>
                </c:pt>
                <c:pt idx="94">
                  <c:v>تا 14 اردیبهشت</c:v>
                </c:pt>
                <c:pt idx="95">
                  <c:v>تا 21 اردیبهشت</c:v>
                </c:pt>
                <c:pt idx="96">
                  <c:v>تا 28 اردیبهشت</c:v>
                </c:pt>
                <c:pt idx="97">
                  <c:v>تا 4 خرداد</c:v>
                </c:pt>
                <c:pt idx="98">
                  <c:v>تا 11 خرداد</c:v>
                </c:pt>
                <c:pt idx="99">
                  <c:v>تا 18 خرداد</c:v>
                </c:pt>
                <c:pt idx="100">
                  <c:v>تا 25 خرداد</c:v>
                </c:pt>
                <c:pt idx="101">
                  <c:v>تا 1 تیر</c:v>
                </c:pt>
                <c:pt idx="102">
                  <c:v>تا 8 تیر</c:v>
                </c:pt>
                <c:pt idx="103">
                  <c:v>تا 15 تیر</c:v>
                </c:pt>
                <c:pt idx="104">
                  <c:v>تا 22 تیر</c:v>
                </c:pt>
                <c:pt idx="105">
                  <c:v>تا 29 تیر</c:v>
                </c:pt>
                <c:pt idx="106">
                  <c:v>تا 5 مرداد</c:v>
                </c:pt>
                <c:pt idx="107">
                  <c:v>تا 12 مرداد </c:v>
                </c:pt>
                <c:pt idx="108">
                  <c:v>تا 19 مرداد</c:v>
                </c:pt>
                <c:pt idx="109">
                  <c:v>تا 26 مرداد</c:v>
                </c:pt>
                <c:pt idx="110">
                  <c:v>تا 2 شهریور</c:v>
                </c:pt>
                <c:pt idx="111">
                  <c:v>تا 9 شهریور</c:v>
                </c:pt>
                <c:pt idx="112">
                  <c:v>تا 16 شهریور</c:v>
                </c:pt>
                <c:pt idx="113">
                  <c:v>تا 23 شهریور</c:v>
                </c:pt>
                <c:pt idx="114">
                  <c:v>تا 30 شهریور</c:v>
                </c:pt>
                <c:pt idx="115">
                  <c:v>تا 6 مهر</c:v>
                </c:pt>
                <c:pt idx="116">
                  <c:v>تا 13 مهر</c:v>
                </c:pt>
                <c:pt idx="117">
                  <c:v>تا 20 مهر</c:v>
                </c:pt>
                <c:pt idx="118">
                  <c:v>تا 27 مهر</c:v>
                </c:pt>
                <c:pt idx="119">
                  <c:v>تا 4 آبان</c:v>
                </c:pt>
                <c:pt idx="120">
                  <c:v>تا 11 آبان</c:v>
                </c:pt>
                <c:pt idx="121">
                  <c:v>تا 18 آبان</c:v>
                </c:pt>
                <c:pt idx="122">
                  <c:v>تا 25 آبان</c:v>
                </c:pt>
                <c:pt idx="123">
                  <c:v>تا 2 آذر</c:v>
                </c:pt>
                <c:pt idx="124">
                  <c:v>تا 9 آذر</c:v>
                </c:pt>
                <c:pt idx="125">
                  <c:v>تا 16 آذر</c:v>
                </c:pt>
                <c:pt idx="126">
                  <c:v>تا 23 آذر</c:v>
                </c:pt>
                <c:pt idx="127">
                  <c:v>تا 30 آذر</c:v>
                </c:pt>
                <c:pt idx="128">
                  <c:v>تا 7 دی</c:v>
                </c:pt>
                <c:pt idx="129">
                  <c:v>تا 14 دی</c:v>
                </c:pt>
                <c:pt idx="130">
                  <c:v>تا 21 دی</c:v>
                </c:pt>
                <c:pt idx="131">
                  <c:v>تا 28 دی</c:v>
                </c:pt>
                <c:pt idx="132">
                  <c:v>تا 5 بهمن</c:v>
                </c:pt>
                <c:pt idx="133">
                  <c:v>تا 12 بهمن</c:v>
                </c:pt>
                <c:pt idx="134">
                  <c:v>تا 19 بهمن</c:v>
                </c:pt>
                <c:pt idx="135">
                  <c:v>تا 26 بهمن</c:v>
                </c:pt>
                <c:pt idx="136">
                  <c:v>تا 3 اسفند </c:v>
                </c:pt>
                <c:pt idx="137">
                  <c:v>تا 10 اسفند</c:v>
                </c:pt>
                <c:pt idx="138">
                  <c:v>تا 17 اسفند</c:v>
                </c:pt>
                <c:pt idx="139">
                  <c:v>تا 2 اسفند</c:v>
                </c:pt>
              </c:strCache>
            </c:strRef>
          </c:cat>
          <c:val>
            <c:numRef>
              <c:f>'کشوری رعایت پروتکل'!$C$4:$C$143</c:f>
              <c:numCache>
                <c:formatCode>General</c:formatCode>
                <c:ptCount val="140"/>
                <c:pt idx="0">
                  <c:v>77.569999999999993</c:v>
                </c:pt>
                <c:pt idx="1">
                  <c:v>22.66</c:v>
                </c:pt>
                <c:pt idx="2">
                  <c:v>17.59</c:v>
                </c:pt>
                <c:pt idx="3">
                  <c:v>26.36</c:v>
                </c:pt>
                <c:pt idx="4">
                  <c:v>45.01</c:v>
                </c:pt>
                <c:pt idx="5">
                  <c:v>51.81</c:v>
                </c:pt>
                <c:pt idx="6">
                  <c:v>81.81</c:v>
                </c:pt>
                <c:pt idx="7">
                  <c:v>81.040000000000006</c:v>
                </c:pt>
                <c:pt idx="8">
                  <c:v>80.430000000000007</c:v>
                </c:pt>
                <c:pt idx="9">
                  <c:v>68.12</c:v>
                </c:pt>
                <c:pt idx="10">
                  <c:v>62.35</c:v>
                </c:pt>
                <c:pt idx="11">
                  <c:v>61.85</c:v>
                </c:pt>
                <c:pt idx="12">
                  <c:v>60.39</c:v>
                </c:pt>
                <c:pt idx="13">
                  <c:v>42.2</c:v>
                </c:pt>
                <c:pt idx="14">
                  <c:v>57.76</c:v>
                </c:pt>
                <c:pt idx="15">
                  <c:v>58.9</c:v>
                </c:pt>
                <c:pt idx="16">
                  <c:v>78.319999999999993</c:v>
                </c:pt>
                <c:pt idx="17">
                  <c:v>79.36</c:v>
                </c:pt>
                <c:pt idx="18">
                  <c:v>79.19</c:v>
                </c:pt>
                <c:pt idx="19">
                  <c:v>78.41</c:v>
                </c:pt>
                <c:pt idx="20">
                  <c:v>78.459999999999994</c:v>
                </c:pt>
                <c:pt idx="21">
                  <c:v>82.52</c:v>
                </c:pt>
                <c:pt idx="22">
                  <c:v>82.85</c:v>
                </c:pt>
                <c:pt idx="23">
                  <c:v>82.31</c:v>
                </c:pt>
                <c:pt idx="24">
                  <c:v>83.34</c:v>
                </c:pt>
                <c:pt idx="25">
                  <c:v>82.78</c:v>
                </c:pt>
                <c:pt idx="26">
                  <c:v>83.68</c:v>
                </c:pt>
                <c:pt idx="27">
                  <c:v>83.88</c:v>
                </c:pt>
                <c:pt idx="28">
                  <c:v>80.739999999999995</c:v>
                </c:pt>
                <c:pt idx="29">
                  <c:v>83.5</c:v>
                </c:pt>
                <c:pt idx="30">
                  <c:v>74.930000000000007</c:v>
                </c:pt>
                <c:pt idx="31">
                  <c:v>83.26</c:v>
                </c:pt>
                <c:pt idx="32">
                  <c:v>78.290000000000006</c:v>
                </c:pt>
                <c:pt idx="33">
                  <c:v>71.760000000000005</c:v>
                </c:pt>
                <c:pt idx="34">
                  <c:v>60.42</c:v>
                </c:pt>
                <c:pt idx="35">
                  <c:v>59.85</c:v>
                </c:pt>
                <c:pt idx="36">
                  <c:v>57.88</c:v>
                </c:pt>
                <c:pt idx="37">
                  <c:v>55.23</c:v>
                </c:pt>
                <c:pt idx="38">
                  <c:v>58.17</c:v>
                </c:pt>
                <c:pt idx="39">
                  <c:v>58.58</c:v>
                </c:pt>
                <c:pt idx="40">
                  <c:v>61.42</c:v>
                </c:pt>
                <c:pt idx="41">
                  <c:v>61.09</c:v>
                </c:pt>
                <c:pt idx="42">
                  <c:v>62.2</c:v>
                </c:pt>
                <c:pt idx="43">
                  <c:v>64.86</c:v>
                </c:pt>
                <c:pt idx="44" formatCode="0.00">
                  <c:v>67.090486774239523</c:v>
                </c:pt>
                <c:pt idx="45">
                  <c:v>71.069999999999993</c:v>
                </c:pt>
                <c:pt idx="46">
                  <c:v>70.23</c:v>
                </c:pt>
                <c:pt idx="47">
                  <c:v>70.34</c:v>
                </c:pt>
                <c:pt idx="48">
                  <c:v>70.209999999999994</c:v>
                </c:pt>
                <c:pt idx="49">
                  <c:v>70.63</c:v>
                </c:pt>
                <c:pt idx="50">
                  <c:v>69.260000000000005</c:v>
                </c:pt>
                <c:pt idx="51">
                  <c:v>65.87</c:v>
                </c:pt>
                <c:pt idx="52">
                  <c:v>47.95</c:v>
                </c:pt>
                <c:pt idx="53">
                  <c:v>44.49</c:v>
                </c:pt>
                <c:pt idx="54">
                  <c:v>39.22</c:v>
                </c:pt>
                <c:pt idx="55">
                  <c:v>38.89</c:v>
                </c:pt>
                <c:pt idx="56">
                  <c:v>38.47</c:v>
                </c:pt>
                <c:pt idx="57">
                  <c:v>39.020000000000003</c:v>
                </c:pt>
                <c:pt idx="58">
                  <c:v>65.510000000000005</c:v>
                </c:pt>
                <c:pt idx="59">
                  <c:v>39.909999999999997</c:v>
                </c:pt>
                <c:pt idx="60">
                  <c:v>41.69</c:v>
                </c:pt>
                <c:pt idx="61">
                  <c:v>41.47</c:v>
                </c:pt>
                <c:pt idx="62">
                  <c:v>45.48</c:v>
                </c:pt>
                <c:pt idx="63">
                  <c:v>45.89</c:v>
                </c:pt>
                <c:pt idx="64">
                  <c:v>45.48</c:v>
                </c:pt>
                <c:pt idx="65">
                  <c:v>45.97</c:v>
                </c:pt>
                <c:pt idx="66">
                  <c:v>45.19</c:v>
                </c:pt>
                <c:pt idx="67">
                  <c:v>45.53</c:v>
                </c:pt>
                <c:pt idx="68">
                  <c:v>46.08</c:v>
                </c:pt>
                <c:pt idx="69">
                  <c:v>47.02</c:v>
                </c:pt>
                <c:pt idx="70">
                  <c:v>47.43</c:v>
                </c:pt>
                <c:pt idx="71">
                  <c:v>47.83</c:v>
                </c:pt>
                <c:pt idx="72">
                  <c:v>46.46</c:v>
                </c:pt>
                <c:pt idx="73">
                  <c:v>48.16</c:v>
                </c:pt>
                <c:pt idx="74">
                  <c:v>48.82</c:v>
                </c:pt>
                <c:pt idx="75">
                  <c:v>47.33</c:v>
                </c:pt>
                <c:pt idx="76">
                  <c:v>47.42</c:v>
                </c:pt>
                <c:pt idx="77">
                  <c:v>49.5</c:v>
                </c:pt>
                <c:pt idx="78">
                  <c:v>59.74</c:v>
                </c:pt>
                <c:pt idx="79">
                  <c:v>58.8</c:v>
                </c:pt>
                <c:pt idx="80">
                  <c:v>58.89</c:v>
                </c:pt>
                <c:pt idx="81">
                  <c:v>57.95</c:v>
                </c:pt>
                <c:pt idx="82">
                  <c:v>57.71</c:v>
                </c:pt>
                <c:pt idx="83">
                  <c:v>57.12</c:v>
                </c:pt>
                <c:pt idx="84">
                  <c:v>57.64</c:v>
                </c:pt>
                <c:pt idx="85">
                  <c:v>58.31</c:v>
                </c:pt>
                <c:pt idx="86">
                  <c:v>58.65</c:v>
                </c:pt>
                <c:pt idx="87">
                  <c:v>58.7</c:v>
                </c:pt>
                <c:pt idx="88">
                  <c:v>52.04</c:v>
                </c:pt>
                <c:pt idx="89">
                  <c:v>51.53</c:v>
                </c:pt>
                <c:pt idx="90">
                  <c:v>51.62</c:v>
                </c:pt>
                <c:pt idx="91">
                  <c:v>51.79</c:v>
                </c:pt>
                <c:pt idx="92">
                  <c:v>51.81</c:v>
                </c:pt>
                <c:pt idx="93">
                  <c:v>51.56</c:v>
                </c:pt>
                <c:pt idx="94">
                  <c:v>51.66</c:v>
                </c:pt>
                <c:pt idx="95">
                  <c:v>51.29</c:v>
                </c:pt>
                <c:pt idx="96">
                  <c:v>50.54</c:v>
                </c:pt>
                <c:pt idx="97">
                  <c:v>50.34</c:v>
                </c:pt>
                <c:pt idx="98">
                  <c:v>50.25</c:v>
                </c:pt>
                <c:pt idx="99">
                  <c:v>49.66</c:v>
                </c:pt>
                <c:pt idx="100">
                  <c:v>48.7</c:v>
                </c:pt>
                <c:pt idx="101">
                  <c:v>40.520000000000003</c:v>
                </c:pt>
                <c:pt idx="102">
                  <c:v>37.29</c:v>
                </c:pt>
                <c:pt idx="103">
                  <c:v>36.450000000000003</c:v>
                </c:pt>
                <c:pt idx="104">
                  <c:v>35.67</c:v>
                </c:pt>
                <c:pt idx="105">
                  <c:v>35.799999999999997</c:v>
                </c:pt>
                <c:pt idx="106">
                  <c:v>34.21</c:v>
                </c:pt>
                <c:pt idx="107">
                  <c:v>35.380000000000003</c:v>
                </c:pt>
                <c:pt idx="108">
                  <c:v>33.94</c:v>
                </c:pt>
                <c:pt idx="109">
                  <c:v>33.049999999999997</c:v>
                </c:pt>
                <c:pt idx="110">
                  <c:v>33.770000000000003</c:v>
                </c:pt>
                <c:pt idx="111">
                  <c:v>31.18</c:v>
                </c:pt>
                <c:pt idx="112">
                  <c:v>31.97</c:v>
                </c:pt>
                <c:pt idx="113">
                  <c:v>31.17</c:v>
                </c:pt>
                <c:pt idx="114">
                  <c:v>33.56</c:v>
                </c:pt>
                <c:pt idx="115">
                  <c:v>33.020000000000003</c:v>
                </c:pt>
                <c:pt idx="116">
                  <c:v>32.450000000000003</c:v>
                </c:pt>
                <c:pt idx="117">
                  <c:v>33.17</c:v>
                </c:pt>
                <c:pt idx="118">
                  <c:v>33.479999999999997</c:v>
                </c:pt>
                <c:pt idx="119">
                  <c:v>33.020000000000003</c:v>
                </c:pt>
                <c:pt idx="120">
                  <c:v>32.880000000000003</c:v>
                </c:pt>
                <c:pt idx="121">
                  <c:v>36.42</c:v>
                </c:pt>
                <c:pt idx="122">
                  <c:v>32.15</c:v>
                </c:pt>
                <c:pt idx="123">
                  <c:v>32.79</c:v>
                </c:pt>
                <c:pt idx="124">
                  <c:v>32.97</c:v>
                </c:pt>
                <c:pt idx="125">
                  <c:v>32.33</c:v>
                </c:pt>
                <c:pt idx="126">
                  <c:v>32.380000000000003</c:v>
                </c:pt>
                <c:pt idx="127">
                  <c:v>32.28</c:v>
                </c:pt>
                <c:pt idx="128">
                  <c:v>32.04</c:v>
                </c:pt>
                <c:pt idx="129">
                  <c:v>33.369999999999997</c:v>
                </c:pt>
                <c:pt idx="130">
                  <c:v>31.61</c:v>
                </c:pt>
                <c:pt idx="131">
                  <c:v>32.32</c:v>
                </c:pt>
                <c:pt idx="132">
                  <c:v>32.01</c:v>
                </c:pt>
                <c:pt idx="133">
                  <c:v>35.15</c:v>
                </c:pt>
                <c:pt idx="134">
                  <c:v>32.35</c:v>
                </c:pt>
                <c:pt idx="135">
                  <c:v>34.950000000000003</c:v>
                </c:pt>
                <c:pt idx="136">
                  <c:v>33.270000000000003</c:v>
                </c:pt>
                <c:pt idx="137">
                  <c:v>30.57</c:v>
                </c:pt>
                <c:pt idx="138">
                  <c:v>32.15</c:v>
                </c:pt>
                <c:pt idx="139">
                  <c:v>32.68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57A-42AC-83E4-396084B8F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608576"/>
        <c:axId val="51614464"/>
      </c:lineChart>
      <c:catAx>
        <c:axId val="51608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614464"/>
        <c:crosses val="autoZero"/>
        <c:auto val="1"/>
        <c:lblAlgn val="ctr"/>
        <c:lblOffset val="100"/>
        <c:noMultiLvlLbl val="0"/>
      </c:catAx>
      <c:valAx>
        <c:axId val="51614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608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pPr>
            <a:r>
              <a:rPr lang="fa-IR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رعایت </a:t>
            </a:r>
            <a:r>
              <a:rPr lang="fa-IR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بهداشت فردی</a:t>
            </a:r>
            <a:r>
              <a:rPr lang="fa-IR" sz="1800" b="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مناسب </a:t>
            </a:r>
            <a:r>
              <a:rPr lang="fa-IR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اماکن عمومی استان های </a:t>
            </a:r>
            <a:r>
              <a:rPr lang="fa-IR" sz="1800" b="1" i="0" u="none" strike="noStrike" kern="120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کشور –</a:t>
            </a:r>
            <a:r>
              <a:rPr lang="fa-IR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24 اسفند 1401 تا 2 اسفند 1402</a:t>
            </a:r>
            <a:endParaRPr lang="en-US" sz="1800" b="1" i="0" u="none" strike="noStrike" kern="1200" baseline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0948063273449949"/>
          <c:y val="1.781900381947151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25884593254374E-2"/>
          <c:y val="9.6429559940092793E-2"/>
          <c:w val="0.92736414857798333"/>
          <c:h val="0.70145501602440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استانی!$T$1</c:f>
              <c:strCache>
                <c:ptCount val="1"/>
                <c:pt idx="0">
                  <c:v>درصد موارد رعایت بهداشت فردی 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C5-4253-AB38-6714CC7CEBD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C5-4253-AB38-6714CC7CEBD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C5-4253-AB38-6714CC7CEBD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6DB-4BF2-9D6E-EF26A4B018E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8C5-4253-AB38-6714CC7CEBD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8C5-4253-AB38-6714CC7CEBD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8C5-4253-AB38-6714CC7CEBD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8C5-4253-AB38-6714CC7CEBD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6DB-4BF2-9D6E-EF26A4B018E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8C5-4253-AB38-6714CC7CEBD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340-454F-931B-6F83195494D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340-454F-931B-6F83195494D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8C5-4253-AB38-6714CC7CEBD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9340-454F-931B-6F83195494D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8C5-4253-AB38-6714CC7CEBDA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8C5-4253-AB38-6714CC7CEBDA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4D5-4711-BFEF-90453A526DA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6DB-4BF2-9D6E-EF26A4B018ED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48C5-4253-AB38-6714CC7CEBDA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5D5-4C43-B9C3-3D01F81AA8EA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48C5-4253-AB38-6714CC7CEBDA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3BD-4AC1-BAFA-3C9EFDA816A6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48C5-4253-AB38-6714CC7CEBDA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9-9340-454F-931B-6F83195494D0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34D5-4711-BFEF-90453A526DA6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34D5-4711-BFEF-90453A526DA6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48C5-4253-AB38-6714CC7CEBDA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48C5-4253-AB38-6714CC7CEBDA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3BD-4AC1-BAFA-3C9EFDA816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استانی!$S$2:$S$32</c:f>
              <c:strCache>
                <c:ptCount val="31"/>
                <c:pt idx="0">
                  <c:v>زنجان</c:v>
                </c:pt>
                <c:pt idx="1">
                  <c:v>خراسان شمالی</c:v>
                </c:pt>
                <c:pt idx="2">
                  <c:v>کردستان</c:v>
                </c:pt>
                <c:pt idx="3">
                  <c:v>گلستان</c:v>
                </c:pt>
                <c:pt idx="4">
                  <c:v>تهران</c:v>
                </c:pt>
                <c:pt idx="5">
                  <c:v>چهارمحال و بختیاری</c:v>
                </c:pt>
                <c:pt idx="6">
                  <c:v>خراسان جنوبی</c:v>
                </c:pt>
                <c:pt idx="7">
                  <c:v>لرستان</c:v>
                </c:pt>
                <c:pt idx="8">
                  <c:v>فارس</c:v>
                </c:pt>
                <c:pt idx="9">
                  <c:v>مازندران</c:v>
                </c:pt>
                <c:pt idx="10">
                  <c:v>قزوین</c:v>
                </c:pt>
                <c:pt idx="11">
                  <c:v>آذربایجان شرقی</c:v>
                </c:pt>
                <c:pt idx="12">
                  <c:v>بوشهر</c:v>
                </c:pt>
                <c:pt idx="13">
                  <c:v>مرکزی</c:v>
                </c:pt>
                <c:pt idx="14">
                  <c:v>اصفهان ‎</c:v>
                </c:pt>
                <c:pt idx="15">
                  <c:v>ایلام</c:v>
                </c:pt>
                <c:pt idx="16">
                  <c:v>کرمان</c:v>
                </c:pt>
                <c:pt idx="17">
                  <c:v>یزد</c:v>
                </c:pt>
                <c:pt idx="18">
                  <c:v>خوزستان</c:v>
                </c:pt>
                <c:pt idx="19">
                  <c:v>میانگین</c:v>
                </c:pt>
                <c:pt idx="20">
                  <c:v>کرمانشاه</c:v>
                </c:pt>
                <c:pt idx="21">
                  <c:v>هرمزگان</c:v>
                </c:pt>
                <c:pt idx="22">
                  <c:v>البرز</c:v>
                </c:pt>
                <c:pt idx="23">
                  <c:v>سمنان</c:v>
                </c:pt>
                <c:pt idx="24">
                  <c:v>خراسان رضوی</c:v>
                </c:pt>
                <c:pt idx="25">
                  <c:v>همدان</c:v>
                </c:pt>
                <c:pt idx="26">
                  <c:v>سیستان و بلوچستان</c:v>
                </c:pt>
                <c:pt idx="27">
                  <c:v>قم</c:v>
                </c:pt>
                <c:pt idx="28">
                  <c:v>گیلان</c:v>
                </c:pt>
                <c:pt idx="29">
                  <c:v>آذربایجان غربی</c:v>
                </c:pt>
                <c:pt idx="30">
                  <c:v>اردبیل</c:v>
                </c:pt>
              </c:strCache>
            </c:strRef>
          </c:cat>
          <c:val>
            <c:numRef>
              <c:f>استانی!$T$2:$T$32</c:f>
              <c:numCache>
                <c:formatCode>0.00</c:formatCode>
                <c:ptCount val="31"/>
                <c:pt idx="0">
                  <c:v>33.065134099616863</c:v>
                </c:pt>
                <c:pt idx="1">
                  <c:v>34.342857142857142</c:v>
                </c:pt>
                <c:pt idx="2">
                  <c:v>35.280168292216487</c:v>
                </c:pt>
                <c:pt idx="3">
                  <c:v>35.388261028071454</c:v>
                </c:pt>
                <c:pt idx="4">
                  <c:v>35.672283356258596</c:v>
                </c:pt>
                <c:pt idx="5">
                  <c:v>35.81218274111675</c:v>
                </c:pt>
                <c:pt idx="6">
                  <c:v>35.880980163360562</c:v>
                </c:pt>
                <c:pt idx="7">
                  <c:v>36.17829740591889</c:v>
                </c:pt>
                <c:pt idx="8">
                  <c:v>36.278351353548494</c:v>
                </c:pt>
                <c:pt idx="9">
                  <c:v>38.962972723679016</c:v>
                </c:pt>
                <c:pt idx="10">
                  <c:v>39.176445934618613</c:v>
                </c:pt>
                <c:pt idx="11">
                  <c:v>39.406931580519874</c:v>
                </c:pt>
                <c:pt idx="12">
                  <c:v>40.104934137084172</c:v>
                </c:pt>
                <c:pt idx="13">
                  <c:v>41.252134319863409</c:v>
                </c:pt>
                <c:pt idx="14">
                  <c:v>41.877950690680187</c:v>
                </c:pt>
                <c:pt idx="15">
                  <c:v>42.727272727272734</c:v>
                </c:pt>
                <c:pt idx="16">
                  <c:v>42.945433209466074</c:v>
                </c:pt>
                <c:pt idx="17">
                  <c:v>43.877551020408163</c:v>
                </c:pt>
                <c:pt idx="18">
                  <c:v>45.594427988151473</c:v>
                </c:pt>
                <c:pt idx="19">
                  <c:v>46.80197018794555</c:v>
                </c:pt>
                <c:pt idx="20">
                  <c:v>47.675723944380664</c:v>
                </c:pt>
                <c:pt idx="21">
                  <c:v>47.802879841112215</c:v>
                </c:pt>
                <c:pt idx="22">
                  <c:v>48.27203736135435</c:v>
                </c:pt>
                <c:pt idx="23">
                  <c:v>53.91486392184229</c:v>
                </c:pt>
                <c:pt idx="24">
                  <c:v>55.576050358659046</c:v>
                </c:pt>
                <c:pt idx="25">
                  <c:v>56.532988357050449</c:v>
                </c:pt>
                <c:pt idx="26">
                  <c:v>57.836102719033235</c:v>
                </c:pt>
                <c:pt idx="27">
                  <c:v>59.756097560975604</c:v>
                </c:pt>
                <c:pt idx="28">
                  <c:v>61.21006243114212</c:v>
                </c:pt>
                <c:pt idx="29">
                  <c:v>66.509250243427459</c:v>
                </c:pt>
                <c:pt idx="30">
                  <c:v>78.150242326332801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4B-4BAB-8C37-179462339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074752"/>
        <c:axId val="52076544"/>
        <c:axId val="0"/>
      </c:bar3DChart>
      <c:catAx>
        <c:axId val="5207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52076544"/>
        <c:crosses val="autoZero"/>
        <c:auto val="1"/>
        <c:lblAlgn val="ctr"/>
        <c:lblOffset val="100"/>
        <c:noMultiLvlLbl val="0"/>
      </c:catAx>
      <c:valAx>
        <c:axId val="52076544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2074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sz="2800" b="1" i="0" u="none" strike="noStrike" kern="1200" baseline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رعایت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تهویه </a:t>
            </a:r>
            <a:r>
              <a:rPr lang="fa-IR" sz="2000" b="1" i="0" u="none" strike="noStrike" kern="12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مناسب</a:t>
            </a:r>
            <a:r>
              <a:rPr lang="fa-IR" sz="1200" b="1" i="0" u="none" strike="noStrike" kern="12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اماکن عمومی استان های کشور  - </a:t>
            </a:r>
            <a:r>
              <a:rPr lang="fa-IR" sz="2000" b="1" i="0" u="none" strike="noStrike" kern="120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24 اسفند 1401 تا 2 فروردین 1402</a:t>
            </a:r>
            <a:endParaRPr lang="fa-IR" sz="2000" b="1" i="0" u="none" strike="noStrike" kern="1200" baseline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594577202622556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25884593254374E-2"/>
          <c:y val="0.15222594776523285"/>
          <c:w val="0.92736414857798333"/>
          <c:h val="0.67713904765748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استانی!$T$1</c:f>
              <c:strCache>
                <c:ptCount val="1"/>
                <c:pt idx="0">
                  <c:v>درصد موارد رعایت تهویه مناسب 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62-4A81-8D03-9BB330A7572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569-4FA4-8532-1EF9300FCF0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569-4FA4-8532-1EF9300FCF0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569-4FA4-8532-1EF9300FCF0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569-4FA4-8532-1EF9300FCF0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569-4FA4-8532-1EF9300FCF0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569-4FA4-8532-1EF9300FCF0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569-4FA4-8532-1EF9300FCF0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569-4FA4-8532-1EF9300FCF0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569-4FA4-8532-1EF9300FCF0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569-4FA4-8532-1EF9300FCF0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569-4FA4-8532-1EF9300FCF0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569-4FA4-8532-1EF9300FCF0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569-4FA4-8532-1EF9300FCF0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569-4FA4-8532-1EF9300FCF0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569-4FA4-8532-1EF9300FCF04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569-4FA4-8532-1EF9300FCF0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5569-4FA4-8532-1EF9300FCF04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762-4A81-8D03-9BB330A75729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5569-4FA4-8532-1EF9300FCF04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5569-4FA4-8532-1EF9300FCF04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5569-4FA4-8532-1EF9300FCF04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569-4FA4-8532-1EF9300FCF04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5569-4FA4-8532-1EF9300FCF04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5569-4FA4-8532-1EF9300FCF04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5569-4FA4-8532-1EF9300FCF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استانی!$S$2:$S$32</c:f>
              <c:strCache>
                <c:ptCount val="31"/>
                <c:pt idx="0">
                  <c:v>لرستان</c:v>
                </c:pt>
                <c:pt idx="1">
                  <c:v>زنجان</c:v>
                </c:pt>
                <c:pt idx="2">
                  <c:v>کردستان</c:v>
                </c:pt>
                <c:pt idx="3">
                  <c:v>مازندران</c:v>
                </c:pt>
                <c:pt idx="4">
                  <c:v>خراسان جنوبی</c:v>
                </c:pt>
                <c:pt idx="5">
                  <c:v>چهارمحال و بختیاری</c:v>
                </c:pt>
                <c:pt idx="6">
                  <c:v>گلستان</c:v>
                </c:pt>
                <c:pt idx="7">
                  <c:v>اصفهان ‎</c:v>
                </c:pt>
                <c:pt idx="8">
                  <c:v>مرکزی</c:v>
                </c:pt>
                <c:pt idx="9">
                  <c:v>کرمان</c:v>
                </c:pt>
                <c:pt idx="10">
                  <c:v>آذربایجان شرقی</c:v>
                </c:pt>
                <c:pt idx="11">
                  <c:v>فارس</c:v>
                </c:pt>
                <c:pt idx="12">
                  <c:v>خراسان شمالی</c:v>
                </c:pt>
                <c:pt idx="13">
                  <c:v>قزوین</c:v>
                </c:pt>
                <c:pt idx="14">
                  <c:v>خوزستان</c:v>
                </c:pt>
                <c:pt idx="15">
                  <c:v>تهران</c:v>
                </c:pt>
                <c:pt idx="16">
                  <c:v>ایلام</c:v>
                </c:pt>
                <c:pt idx="17">
                  <c:v>کرمانشاه</c:v>
                </c:pt>
                <c:pt idx="18">
                  <c:v>بوشهر</c:v>
                </c:pt>
                <c:pt idx="19">
                  <c:v>سمنان</c:v>
                </c:pt>
                <c:pt idx="20">
                  <c:v>هرمزگان</c:v>
                </c:pt>
                <c:pt idx="21">
                  <c:v>میانگین</c:v>
                </c:pt>
                <c:pt idx="22">
                  <c:v>البرز</c:v>
                </c:pt>
                <c:pt idx="23">
                  <c:v>یزد</c:v>
                </c:pt>
                <c:pt idx="24">
                  <c:v>سیستان و بلوچستان</c:v>
                </c:pt>
                <c:pt idx="25">
                  <c:v>قم</c:v>
                </c:pt>
                <c:pt idx="26">
                  <c:v>خراسان رضوی</c:v>
                </c:pt>
                <c:pt idx="27">
                  <c:v>آذربایجان غربی</c:v>
                </c:pt>
                <c:pt idx="28">
                  <c:v>همدان</c:v>
                </c:pt>
                <c:pt idx="29">
                  <c:v>اردبیل</c:v>
                </c:pt>
                <c:pt idx="30">
                  <c:v>گیلان</c:v>
                </c:pt>
              </c:strCache>
            </c:strRef>
          </c:cat>
          <c:val>
            <c:numRef>
              <c:f>استانی!$T$2:$T$32</c:f>
              <c:numCache>
                <c:formatCode>0.00</c:formatCode>
                <c:ptCount val="31"/>
                <c:pt idx="0">
                  <c:v>30.769090244793574</c:v>
                </c:pt>
                <c:pt idx="1">
                  <c:v>31.484035759897829</c:v>
                </c:pt>
                <c:pt idx="2">
                  <c:v>34.704532415375787</c:v>
                </c:pt>
                <c:pt idx="3">
                  <c:v>34.929503228356836</c:v>
                </c:pt>
                <c:pt idx="4">
                  <c:v>35.110851808634777</c:v>
                </c:pt>
                <c:pt idx="5">
                  <c:v>35.228426395939088</c:v>
                </c:pt>
                <c:pt idx="6">
                  <c:v>35.446591323368573</c:v>
                </c:pt>
                <c:pt idx="7">
                  <c:v>35.966952264381888</c:v>
                </c:pt>
                <c:pt idx="8">
                  <c:v>36.778599886169609</c:v>
                </c:pt>
                <c:pt idx="9">
                  <c:v>37.115196557793858</c:v>
                </c:pt>
                <c:pt idx="10">
                  <c:v>38.199880489991031</c:v>
                </c:pt>
                <c:pt idx="11">
                  <c:v>38.895211771400703</c:v>
                </c:pt>
                <c:pt idx="12">
                  <c:v>39.028571428571432</c:v>
                </c:pt>
                <c:pt idx="13">
                  <c:v>39.065381391450124</c:v>
                </c:pt>
                <c:pt idx="14">
                  <c:v>39.375550396285334</c:v>
                </c:pt>
                <c:pt idx="15">
                  <c:v>39.682485098578638</c:v>
                </c:pt>
                <c:pt idx="16">
                  <c:v>43.673469387755112</c:v>
                </c:pt>
                <c:pt idx="17">
                  <c:v>44.685546625845134</c:v>
                </c:pt>
                <c:pt idx="18">
                  <c:v>45.717794150480017</c:v>
                </c:pt>
                <c:pt idx="19">
                  <c:v>45.833914863921841</c:v>
                </c:pt>
                <c:pt idx="20">
                  <c:v>46.002979145978152</c:v>
                </c:pt>
                <c:pt idx="21">
                  <c:v>46.928321451717437</c:v>
                </c:pt>
                <c:pt idx="22">
                  <c:v>47.921774664331579</c:v>
                </c:pt>
                <c:pt idx="23">
                  <c:v>48.11616954474097</c:v>
                </c:pt>
                <c:pt idx="24">
                  <c:v>51.604984894259822</c:v>
                </c:pt>
                <c:pt idx="25">
                  <c:v>59.001161440185832</c:v>
                </c:pt>
                <c:pt idx="26">
                  <c:v>60.975699019177277</c:v>
                </c:pt>
                <c:pt idx="27">
                  <c:v>65.574488802336901</c:v>
                </c:pt>
                <c:pt idx="28">
                  <c:v>66.261319534282009</c:v>
                </c:pt>
                <c:pt idx="29">
                  <c:v>68.941841680129244</c:v>
                </c:pt>
                <c:pt idx="30">
                  <c:v>70.492104296731554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E4-46BF-83B8-3CD8CB143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740096"/>
        <c:axId val="52741632"/>
        <c:axId val="0"/>
      </c:bar3DChart>
      <c:catAx>
        <c:axId val="5274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52741632"/>
        <c:crosses val="autoZero"/>
        <c:auto val="1"/>
        <c:lblAlgn val="ctr"/>
        <c:lblOffset val="100"/>
        <c:noMultiLvlLbl val="0"/>
      </c:catAx>
      <c:valAx>
        <c:axId val="52741632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2740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درصد موارد استفاده از </a:t>
            </a:r>
            <a:r>
              <a:rPr lang="fa-IR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ماسک (خدمت گیرنده و خدمت دهنده) </a:t>
            </a:r>
            <a:r>
              <a:rPr lang="fa-IR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اماکن عمومی</a:t>
            </a:r>
            <a:r>
              <a:rPr lang="fa-IR" sz="1800" baseline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استان های </a:t>
            </a:r>
            <a:r>
              <a:rPr lang="fa-IR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کشور – 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اسفند 1401 تا 2 فروردین 1402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031109026206617"/>
          <c:y val="1.462573741520280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استانی!$X$1</c:f>
              <c:strCache>
                <c:ptCount val="1"/>
                <c:pt idx="0">
                  <c:v>درصد موارد استفاده از ماسک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9B-4A77-9052-AE0B60B1615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9B-4A77-9052-AE0B60B1615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9B-4A77-9052-AE0B60B1615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9B-4A77-9052-AE0B60B1615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AB4-400A-8BED-CB86DE8303B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9B-4A77-9052-AE0B60B1615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AB4-400A-8BED-CB86DE8303B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D9B-4A77-9052-AE0B60B16156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D9B-4A77-9052-AE0B60B16156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89A-4D36-BE3E-6D24BACE60F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D9B-4A77-9052-AE0B60B1615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AB4-400A-8BED-CB86DE8303B8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D9B-4A77-9052-AE0B60B16156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D9B-4A77-9052-AE0B60B16156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D9B-4A77-9052-AE0B60B1615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2D9B-4A77-9052-AE0B60B16156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D9B-4A77-9052-AE0B60B16156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D9B-4A77-9052-AE0B60B16156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AB4-400A-8BED-CB86DE8303B8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D9B-4A77-9052-AE0B60B16156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D9B-4A77-9052-AE0B60B16156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D9B-4A77-9052-AE0B60B16156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2D9B-4A77-9052-AE0B60B16156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2D9B-4A77-9052-AE0B60B16156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D9B-4A77-9052-AE0B60B161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استانی!$W$2:$W$33</c:f>
              <c:strCache>
                <c:ptCount val="32"/>
                <c:pt idx="0">
                  <c:v>همدان</c:v>
                </c:pt>
                <c:pt idx="1">
                  <c:v>یزد</c:v>
                </c:pt>
                <c:pt idx="2">
                  <c:v>ایلام</c:v>
                </c:pt>
                <c:pt idx="3">
                  <c:v>قزوین</c:v>
                </c:pt>
                <c:pt idx="4">
                  <c:v>آذربایجان شرقی</c:v>
                </c:pt>
                <c:pt idx="5">
                  <c:v>لرستان</c:v>
                </c:pt>
                <c:pt idx="6">
                  <c:v>اصفهان ‎</c:v>
                </c:pt>
                <c:pt idx="7">
                  <c:v>کردستان</c:v>
                </c:pt>
                <c:pt idx="8">
                  <c:v>خراسان شمالی</c:v>
                </c:pt>
                <c:pt idx="9">
                  <c:v>قم</c:v>
                </c:pt>
                <c:pt idx="10">
                  <c:v>خراسان جنوبی</c:v>
                </c:pt>
                <c:pt idx="11">
                  <c:v>گلستان</c:v>
                </c:pt>
                <c:pt idx="12">
                  <c:v>چهارمحال و بختیاری</c:v>
                </c:pt>
                <c:pt idx="13">
                  <c:v>خراسان رضوی</c:v>
                </c:pt>
                <c:pt idx="14">
                  <c:v>کرمان</c:v>
                </c:pt>
                <c:pt idx="15">
                  <c:v>فارس</c:v>
                </c:pt>
                <c:pt idx="16">
                  <c:v>مازندران</c:v>
                </c:pt>
                <c:pt idx="17">
                  <c:v>خوزستان</c:v>
                </c:pt>
                <c:pt idx="18">
                  <c:v>تهران</c:v>
                </c:pt>
                <c:pt idx="19">
                  <c:v>میانگین</c:v>
                </c:pt>
                <c:pt idx="20">
                  <c:v>اردبیل</c:v>
                </c:pt>
                <c:pt idx="21">
                  <c:v>بوشهر</c:v>
                </c:pt>
                <c:pt idx="22">
                  <c:v>مرکزی</c:v>
                </c:pt>
                <c:pt idx="23">
                  <c:v>زنجان</c:v>
                </c:pt>
                <c:pt idx="24">
                  <c:v>آذربایجان غربی</c:v>
                </c:pt>
                <c:pt idx="25">
                  <c:v>سمنان</c:v>
                </c:pt>
                <c:pt idx="26">
                  <c:v>گیلان</c:v>
                </c:pt>
                <c:pt idx="27">
                  <c:v>کرمانشاه</c:v>
                </c:pt>
                <c:pt idx="28">
                  <c:v>سیستان و بلوچستان</c:v>
                </c:pt>
                <c:pt idx="29">
                  <c:v>هرمزگان</c:v>
                </c:pt>
                <c:pt idx="30">
                  <c:v>البرز</c:v>
                </c:pt>
                <c:pt idx="31">
                  <c:v>کهگیلویه و بویراحمد</c:v>
                </c:pt>
              </c:strCache>
            </c:strRef>
          </c:cat>
          <c:val>
            <c:numRef>
              <c:f>استانی!$X$2:$X$33</c:f>
              <c:numCache>
                <c:formatCode>0.00</c:formatCode>
                <c:ptCount val="32"/>
                <c:pt idx="0">
                  <c:v>3.5705045278137129</c:v>
                </c:pt>
                <c:pt idx="1">
                  <c:v>5.1805337519623231</c:v>
                </c:pt>
                <c:pt idx="2">
                  <c:v>5.6215213358070502</c:v>
                </c:pt>
                <c:pt idx="3">
                  <c:v>6.3474434199497072</c:v>
                </c:pt>
                <c:pt idx="4">
                  <c:v>7.6994323274574246</c:v>
                </c:pt>
                <c:pt idx="5">
                  <c:v>9.5981001096090601</c:v>
                </c:pt>
                <c:pt idx="6">
                  <c:v>10.146004546249344</c:v>
                </c:pt>
                <c:pt idx="7">
                  <c:v>10.711417096959266</c:v>
                </c:pt>
                <c:pt idx="8">
                  <c:v>11.142857142857142</c:v>
                </c:pt>
                <c:pt idx="9">
                  <c:v>12.543554006968641</c:v>
                </c:pt>
                <c:pt idx="10">
                  <c:v>12.83158304161805</c:v>
                </c:pt>
                <c:pt idx="11">
                  <c:v>12.872767043383156</c:v>
                </c:pt>
                <c:pt idx="12">
                  <c:v>13.121827411167514</c:v>
                </c:pt>
                <c:pt idx="13">
                  <c:v>13.79519836041575</c:v>
                </c:pt>
                <c:pt idx="14">
                  <c:v>14.754547232544493</c:v>
                </c:pt>
                <c:pt idx="15">
                  <c:v>15.115844240305668</c:v>
                </c:pt>
                <c:pt idx="16">
                  <c:v>15.341942284886018</c:v>
                </c:pt>
                <c:pt idx="17">
                  <c:v>15.740933472099911</c:v>
                </c:pt>
                <c:pt idx="18">
                  <c:v>16.1594452086199</c:v>
                </c:pt>
                <c:pt idx="19">
                  <c:v>16.687388204795859</c:v>
                </c:pt>
                <c:pt idx="20">
                  <c:v>17.366720516962843</c:v>
                </c:pt>
                <c:pt idx="21">
                  <c:v>17.443625809332438</c:v>
                </c:pt>
                <c:pt idx="22">
                  <c:v>20.369948776323277</c:v>
                </c:pt>
                <c:pt idx="23">
                  <c:v>20.426564495530013</c:v>
                </c:pt>
                <c:pt idx="24">
                  <c:v>21.204154495293732</c:v>
                </c:pt>
                <c:pt idx="25">
                  <c:v>21.831821353803214</c:v>
                </c:pt>
                <c:pt idx="26">
                  <c:v>23.439221446933526</c:v>
                </c:pt>
                <c:pt idx="27">
                  <c:v>26.309478249776756</c:v>
                </c:pt>
                <c:pt idx="28">
                  <c:v>31.042296072507554</c:v>
                </c:pt>
                <c:pt idx="29">
                  <c:v>33.490566037735846</c:v>
                </c:pt>
                <c:pt idx="30">
                  <c:v>40.776415645067132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9A-4D36-BE3E-6D24BACE6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124096"/>
        <c:axId val="53134080"/>
        <c:axId val="0"/>
      </c:bar3DChart>
      <c:catAx>
        <c:axId val="531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cs typeface="B Nazanin" panose="00000400000000000000" pitchFamily="2" charset="-78"/>
              </a:defRPr>
            </a:pPr>
            <a:endParaRPr lang="en-US"/>
          </a:p>
        </c:txPr>
        <c:crossAx val="53134080"/>
        <c:crosses val="autoZero"/>
        <c:auto val="1"/>
        <c:lblAlgn val="ctr"/>
        <c:lblOffset val="100"/>
        <c:noMultiLvlLbl val="0"/>
      </c:catAx>
      <c:valAx>
        <c:axId val="53134080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3124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درصد موارد </a:t>
            </a:r>
            <a:r>
              <a:rPr lang="fa-IR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رعایت</a:t>
            </a:r>
            <a:r>
              <a:rPr lang="fa-IR" sz="1800" baseline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دستورالعمل</a:t>
            </a:r>
            <a:r>
              <a:rPr lang="fa-IR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فاصله گذاری</a:t>
            </a:r>
            <a:r>
              <a:rPr lang="fa-IR" sz="18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</a:t>
            </a:r>
            <a:r>
              <a:rPr lang="fa-IR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اماکن عمومی استان های کشور </a:t>
            </a:r>
            <a:r>
              <a:rPr lang="fa-IR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–</a:t>
            </a:r>
            <a:r>
              <a:rPr lang="fa-IR" sz="1600" b="1" i="0" baseline="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24 اسفند 1401 تا 2 فروردین 1402</a:t>
            </a:r>
            <a:endParaRPr lang="en-US" sz="1800" dirty="0" smtClean="0">
              <a:effectLst/>
            </a:endParaRPr>
          </a:p>
        </c:rich>
      </c:tx>
      <c:layout>
        <c:manualLayout>
          <c:xMode val="edge"/>
          <c:yMode val="edge"/>
          <c:x val="0.236859410430839"/>
          <c:y val="3.55159696634671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استانی!$AA$1</c:f>
              <c:strCache>
                <c:ptCount val="1"/>
                <c:pt idx="0">
                  <c:v>درصد موارد رعایت پروتکل فاصله گذاری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BA-4060-85F8-D7FE22C42C8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01-439C-B258-3C1DF66BD7F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BA-4060-85F8-D7FE22C42C8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37D-49BB-B2E0-D96ED4C787A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5BA-4060-85F8-D7FE22C42C8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5BA-4060-85F8-D7FE22C42C8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5BA-4060-85F8-D7FE22C42C8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5BA-4060-85F8-D7FE22C42C8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5BA-4060-85F8-D7FE22C42C8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5BA-4060-85F8-D7FE22C42C8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A01-439C-B258-3C1DF66BD7F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5BA-4060-85F8-D7FE22C42C8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5BA-4060-85F8-D7FE22C42C8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F5BA-4060-85F8-D7FE22C42C8C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F5BA-4060-85F8-D7FE22C42C8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F5BA-4060-85F8-D7FE22C42C8C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5BA-4060-85F8-D7FE22C42C8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F5BA-4060-85F8-D7FE22C42C8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5BA-4060-85F8-D7FE22C42C8C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F5BA-4060-85F8-D7FE22C42C8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F5BA-4060-85F8-D7FE22C42C8C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F5BA-4060-85F8-D7FE22C42C8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F5BA-4060-85F8-D7FE22C42C8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F5BA-4060-85F8-D7FE22C42C8C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F5BA-4060-85F8-D7FE22C42C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استانی!$Z$2:$Z$33</c:f>
              <c:strCache>
                <c:ptCount val="32"/>
                <c:pt idx="0">
                  <c:v>همدان</c:v>
                </c:pt>
                <c:pt idx="1">
                  <c:v>اصفهان ‎</c:v>
                </c:pt>
                <c:pt idx="2">
                  <c:v>کرمان</c:v>
                </c:pt>
                <c:pt idx="3">
                  <c:v>تهران</c:v>
                </c:pt>
                <c:pt idx="4">
                  <c:v>یزد</c:v>
                </c:pt>
                <c:pt idx="5">
                  <c:v>ایلام</c:v>
                </c:pt>
                <c:pt idx="6">
                  <c:v>لرستان</c:v>
                </c:pt>
                <c:pt idx="7">
                  <c:v>خراسان جنوبی</c:v>
                </c:pt>
                <c:pt idx="8">
                  <c:v>فارس</c:v>
                </c:pt>
                <c:pt idx="9">
                  <c:v>مازندران</c:v>
                </c:pt>
                <c:pt idx="10">
                  <c:v>کردستان</c:v>
                </c:pt>
                <c:pt idx="11">
                  <c:v>زنجان</c:v>
                </c:pt>
                <c:pt idx="12">
                  <c:v>خوزستان</c:v>
                </c:pt>
                <c:pt idx="13">
                  <c:v>آذربایجان شرقی</c:v>
                </c:pt>
                <c:pt idx="14">
                  <c:v>بوشهر</c:v>
                </c:pt>
                <c:pt idx="15">
                  <c:v>چهارمحال و بختیاری</c:v>
                </c:pt>
                <c:pt idx="16">
                  <c:v>گلستان</c:v>
                </c:pt>
                <c:pt idx="17">
                  <c:v>میانگین</c:v>
                </c:pt>
                <c:pt idx="18">
                  <c:v>قزوین</c:v>
                </c:pt>
                <c:pt idx="19">
                  <c:v>مرکزی</c:v>
                </c:pt>
                <c:pt idx="20">
                  <c:v>سمنان</c:v>
                </c:pt>
                <c:pt idx="21">
                  <c:v>خراسان رضوی</c:v>
                </c:pt>
                <c:pt idx="22">
                  <c:v>کرمانشاه</c:v>
                </c:pt>
                <c:pt idx="23">
                  <c:v>هرمزگان</c:v>
                </c:pt>
                <c:pt idx="24">
                  <c:v>خراسان شمالی</c:v>
                </c:pt>
                <c:pt idx="25">
                  <c:v>البرز</c:v>
                </c:pt>
                <c:pt idx="26">
                  <c:v>سیستان و بلوچستان</c:v>
                </c:pt>
                <c:pt idx="27">
                  <c:v>اردبیل</c:v>
                </c:pt>
                <c:pt idx="28">
                  <c:v>قم</c:v>
                </c:pt>
                <c:pt idx="29">
                  <c:v>گیلان</c:v>
                </c:pt>
                <c:pt idx="30">
                  <c:v>آذربایجان غربی</c:v>
                </c:pt>
                <c:pt idx="31">
                  <c:v>کهگیلویه و بویراحمد</c:v>
                </c:pt>
              </c:strCache>
            </c:strRef>
          </c:cat>
          <c:val>
            <c:numRef>
              <c:f>استانی!$AA$2:$AA$33</c:f>
              <c:numCache>
                <c:formatCode>0.00</c:formatCode>
                <c:ptCount val="32"/>
                <c:pt idx="0">
                  <c:v>12.005174644243208</c:v>
                </c:pt>
                <c:pt idx="1">
                  <c:v>18.128169260360202</c:v>
                </c:pt>
                <c:pt idx="2">
                  <c:v>18.652454527674557</c:v>
                </c:pt>
                <c:pt idx="3">
                  <c:v>21.017881705639613</c:v>
                </c:pt>
                <c:pt idx="4">
                  <c:v>21.067503924646779</c:v>
                </c:pt>
                <c:pt idx="5">
                  <c:v>21.076066790352506</c:v>
                </c:pt>
                <c:pt idx="6">
                  <c:v>22.64523200584582</c:v>
                </c:pt>
                <c:pt idx="7">
                  <c:v>22.672112018669775</c:v>
                </c:pt>
                <c:pt idx="8">
                  <c:v>22.714413462320142</c:v>
                </c:pt>
                <c:pt idx="9">
                  <c:v>23.290288575569903</c:v>
                </c:pt>
                <c:pt idx="10">
                  <c:v>23.666092943201377</c:v>
                </c:pt>
                <c:pt idx="11">
                  <c:v>23.941251596424014</c:v>
                </c:pt>
                <c:pt idx="12">
                  <c:v>24.629733408053799</c:v>
                </c:pt>
                <c:pt idx="13">
                  <c:v>26.898715267403645</c:v>
                </c:pt>
                <c:pt idx="14">
                  <c:v>27.503907122125476</c:v>
                </c:pt>
                <c:pt idx="15">
                  <c:v>28.730964467005077</c:v>
                </c:pt>
                <c:pt idx="16">
                  <c:v>29.283631060882247</c:v>
                </c:pt>
                <c:pt idx="17">
                  <c:v>31.034244977316909</c:v>
                </c:pt>
                <c:pt idx="18">
                  <c:v>31.127409891031014</c:v>
                </c:pt>
                <c:pt idx="19">
                  <c:v>32.919749573136031</c:v>
                </c:pt>
                <c:pt idx="20">
                  <c:v>34.120725750174458</c:v>
                </c:pt>
                <c:pt idx="21">
                  <c:v>34.668057385448691</c:v>
                </c:pt>
                <c:pt idx="22">
                  <c:v>34.962367648934816</c:v>
                </c:pt>
                <c:pt idx="23">
                  <c:v>38.306852035749749</c:v>
                </c:pt>
                <c:pt idx="24">
                  <c:v>38.51428571428572</c:v>
                </c:pt>
                <c:pt idx="25">
                  <c:v>42.521891418563925</c:v>
                </c:pt>
                <c:pt idx="26">
                  <c:v>42.635951661631424</c:v>
                </c:pt>
                <c:pt idx="27">
                  <c:v>45.516962843295637</c:v>
                </c:pt>
                <c:pt idx="28">
                  <c:v>45.702671312427412</c:v>
                </c:pt>
                <c:pt idx="29">
                  <c:v>53.295997062063904</c:v>
                </c:pt>
                <c:pt idx="30">
                  <c:v>56.390782213567029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DF-4646-B83F-8FF97D3DD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973568"/>
        <c:axId val="76975104"/>
        <c:axId val="0"/>
      </c:bar3DChart>
      <c:catAx>
        <c:axId val="7697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cs typeface="B Nazanin" panose="00000400000000000000" pitchFamily="2" charset="-78"/>
              </a:defRPr>
            </a:pPr>
            <a:endParaRPr lang="en-US"/>
          </a:p>
        </c:txPr>
        <c:crossAx val="76975104"/>
        <c:crosses val="autoZero"/>
        <c:auto val="1"/>
        <c:lblAlgn val="ctr"/>
        <c:lblOffset val="100"/>
        <c:noMultiLvlLbl val="0"/>
      </c:catAx>
      <c:valAx>
        <c:axId val="76975104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6973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fa-I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درصد رعایت </a:t>
            </a:r>
            <a:r>
              <a:rPr lang="fa-IR" sz="2000" b="1" i="0" u="none" strike="noStrike" kern="12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بهداشت فردی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اماکن عمومی </a:t>
            </a:r>
            <a:r>
              <a:rPr lang="fa-I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  - </a:t>
            </a:r>
            <a:r>
              <a:rPr lang="fa-IR" sz="2000" baseline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17 اسفند 1401 تا 2 فروردین 1402</a:t>
            </a:r>
            <a:endParaRPr lang="fa-I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8423221489047945"/>
          <c:y val="8.619941947004959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79995928581231"/>
          <c:y val="8.5431628354066452E-2"/>
          <c:w val="0.81386630021033368"/>
          <c:h val="0.8598199309578650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استانی!$CF$1</c:f>
              <c:strCache>
                <c:ptCount val="1"/>
                <c:pt idx="0">
                  <c:v>تا 24 اسفند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استانی!$S$2:$S$23</c:f>
              <c:strCache>
                <c:ptCount val="22"/>
                <c:pt idx="0">
                  <c:v> پاساژها</c:v>
                </c:pt>
                <c:pt idx="1">
                  <c:v>  کارگاه ها و صنایع کوچک (زیر 25 نفر)</c:v>
                </c:pt>
                <c:pt idx="2">
                  <c:v>میانگین</c:v>
                </c:pt>
                <c:pt idx="3">
                  <c:v> رستوران ها</c:v>
                </c:pt>
                <c:pt idx="4">
                  <c:v>  نانوایی ها</c:v>
                </c:pt>
                <c:pt idx="5">
                  <c:v> مراکز ورزشی</c:v>
                </c:pt>
                <c:pt idx="6">
                  <c:v> پایانه های مسافربری درون شهری(مترو، تاکسی و اتوبوس)</c:v>
                </c:pt>
                <c:pt idx="7">
                  <c:v>  پایانه مسافر بری برون شهری(زمینی، ریلی و دریایی)</c:v>
                </c:pt>
                <c:pt idx="8">
                  <c:v> مراکز تفریحی (شهربازی و ...) ها</c:v>
                </c:pt>
                <c:pt idx="9">
                  <c:v> هتل ها و مراکز اقامتی</c:v>
                </c:pt>
                <c:pt idx="10">
                  <c:v> تالارهای پذیرایی</c:v>
                </c:pt>
                <c:pt idx="11">
                  <c:v>مهدکودک</c:v>
                </c:pt>
                <c:pt idx="12">
                  <c:v> فرودگاه ها</c:v>
                </c:pt>
                <c:pt idx="13">
                  <c:v> پیشخوان و پلیس+10</c:v>
                </c:pt>
                <c:pt idx="14">
                  <c:v> استخرهای شنا و مراکز تفریحی آبی</c:v>
                </c:pt>
                <c:pt idx="15">
                  <c:v>فروشگاه های زنجیره ای</c:v>
                </c:pt>
                <c:pt idx="16">
                  <c:v>مدارس</c:v>
                </c:pt>
                <c:pt idx="17">
                  <c:v> بانک ها</c:v>
                </c:pt>
                <c:pt idx="18">
                  <c:v> دانشگاه</c:v>
                </c:pt>
                <c:pt idx="19">
                  <c:v> ادارات و سازمان ها </c:v>
                </c:pt>
                <c:pt idx="20">
                  <c:v>سالن سینما و تئاتر</c:v>
                </c:pt>
                <c:pt idx="21">
                  <c:v> استادیوم</c:v>
                </c:pt>
              </c:strCache>
            </c:strRef>
          </c:cat>
          <c:val>
            <c:numRef>
              <c:f>استانی!$CF$2:$CF$23</c:f>
              <c:numCache>
                <c:formatCode>0.00</c:formatCode>
                <c:ptCount val="22"/>
                <c:pt idx="0">
                  <c:v>48.307692307692307</c:v>
                </c:pt>
                <c:pt idx="1">
                  <c:v>43.052576385909717</c:v>
                </c:pt>
                <c:pt idx="2">
                  <c:v>46.71648598625066</c:v>
                </c:pt>
                <c:pt idx="3">
                  <c:v>48.3609116453325</c:v>
                </c:pt>
                <c:pt idx="4">
                  <c:v>48.762895244485449</c:v>
                </c:pt>
                <c:pt idx="5">
                  <c:v>48.494353826850691</c:v>
                </c:pt>
                <c:pt idx="6">
                  <c:v>63.872832369942202</c:v>
                </c:pt>
                <c:pt idx="7">
                  <c:v>64.98422712933754</c:v>
                </c:pt>
                <c:pt idx="8">
                  <c:v>77.083333333333343</c:v>
                </c:pt>
                <c:pt idx="9">
                  <c:v>73.297002724795647</c:v>
                </c:pt>
                <c:pt idx="10">
                  <c:v>77.828054298642542</c:v>
                </c:pt>
                <c:pt idx="11">
                  <c:v>85.628742514970057</c:v>
                </c:pt>
                <c:pt idx="12">
                  <c:v>84.848484848484844</c:v>
                </c:pt>
                <c:pt idx="13">
                  <c:v>76.61431064572426</c:v>
                </c:pt>
                <c:pt idx="14">
                  <c:v>79.273504273504273</c:v>
                </c:pt>
                <c:pt idx="15">
                  <c:v>82.798395185556672</c:v>
                </c:pt>
                <c:pt idx="16">
                  <c:v>80.192307692307693</c:v>
                </c:pt>
                <c:pt idx="17">
                  <c:v>77.043269230769226</c:v>
                </c:pt>
                <c:pt idx="18">
                  <c:v>88.9908256880734</c:v>
                </c:pt>
                <c:pt idx="19">
                  <c:v>80.963855421686745</c:v>
                </c:pt>
                <c:pt idx="20">
                  <c:v>88.888888888888886</c:v>
                </c:pt>
                <c:pt idx="21">
                  <c:v>95.454545454545453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D7-49F2-9528-4AFF8F7FFAF2}"/>
            </c:ext>
          </c:extLst>
        </c:ser>
        <c:ser>
          <c:idx val="1"/>
          <c:order val="1"/>
          <c:tx>
            <c:strRef>
              <c:f>استانی!$CG$1</c:f>
              <c:strCache>
                <c:ptCount val="1"/>
                <c:pt idx="0">
                  <c:v>تا 2 فروردین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استانی!$S$2:$S$23</c:f>
              <c:strCache>
                <c:ptCount val="22"/>
                <c:pt idx="0">
                  <c:v> پاساژها</c:v>
                </c:pt>
                <c:pt idx="1">
                  <c:v>  کارگاه ها و صنایع کوچک (زیر 25 نفر)</c:v>
                </c:pt>
                <c:pt idx="2">
                  <c:v>میانگین</c:v>
                </c:pt>
                <c:pt idx="3">
                  <c:v> رستوران ها</c:v>
                </c:pt>
                <c:pt idx="4">
                  <c:v>  نانوایی ها</c:v>
                </c:pt>
                <c:pt idx="5">
                  <c:v> مراکز ورزشی</c:v>
                </c:pt>
                <c:pt idx="6">
                  <c:v> پایانه های مسافربری درون شهری(مترو، تاکسی و اتوبوس)</c:v>
                </c:pt>
                <c:pt idx="7">
                  <c:v>  پایانه مسافر بری برون شهری(زمینی، ریلی و دریایی)</c:v>
                </c:pt>
                <c:pt idx="8">
                  <c:v> مراکز تفریحی (شهربازی و ...) ها</c:v>
                </c:pt>
                <c:pt idx="9">
                  <c:v> هتل ها و مراکز اقامتی</c:v>
                </c:pt>
                <c:pt idx="10">
                  <c:v> تالارهای پذیرایی</c:v>
                </c:pt>
                <c:pt idx="11">
                  <c:v>مهدکودک</c:v>
                </c:pt>
                <c:pt idx="12">
                  <c:v> فرودگاه ها</c:v>
                </c:pt>
                <c:pt idx="13">
                  <c:v> پیشخوان و پلیس+10</c:v>
                </c:pt>
                <c:pt idx="14">
                  <c:v> استخرهای شنا و مراکز تفریحی آبی</c:v>
                </c:pt>
                <c:pt idx="15">
                  <c:v>فروشگاه های زنجیره ای</c:v>
                </c:pt>
                <c:pt idx="16">
                  <c:v>مدارس</c:v>
                </c:pt>
                <c:pt idx="17">
                  <c:v> بانک ها</c:v>
                </c:pt>
                <c:pt idx="18">
                  <c:v> دانشگاه</c:v>
                </c:pt>
                <c:pt idx="19">
                  <c:v> ادارات و سازمان ها </c:v>
                </c:pt>
                <c:pt idx="20">
                  <c:v>سالن سینما و تئاتر</c:v>
                </c:pt>
                <c:pt idx="21">
                  <c:v> استادیوم</c:v>
                </c:pt>
              </c:strCache>
            </c:strRef>
          </c:cat>
          <c:val>
            <c:numRef>
              <c:f>استانی!$CG$2:$CG$23</c:f>
              <c:numCache>
                <c:formatCode>0.00</c:formatCode>
                <c:ptCount val="22"/>
                <c:pt idx="0">
                  <c:v>43.725743855109961</c:v>
                </c:pt>
                <c:pt idx="1">
                  <c:v>44.046076313894886</c:v>
                </c:pt>
                <c:pt idx="2">
                  <c:v>46.801970187945564</c:v>
                </c:pt>
                <c:pt idx="3">
                  <c:v>47.655473872441881</c:v>
                </c:pt>
                <c:pt idx="4">
                  <c:v>47.663778162911612</c:v>
                </c:pt>
                <c:pt idx="5">
                  <c:v>49.440993788819874</c:v>
                </c:pt>
                <c:pt idx="6">
                  <c:v>64.556962025316452</c:v>
                </c:pt>
                <c:pt idx="7">
                  <c:v>68.581687612208256</c:v>
                </c:pt>
                <c:pt idx="8">
                  <c:v>74.411764705882348</c:v>
                </c:pt>
                <c:pt idx="9">
                  <c:v>75.109409190371991</c:v>
                </c:pt>
                <c:pt idx="10">
                  <c:v>75.4863813229572</c:v>
                </c:pt>
                <c:pt idx="11">
                  <c:v>77.722772277227719</c:v>
                </c:pt>
                <c:pt idx="12">
                  <c:v>79.487179487179489</c:v>
                </c:pt>
                <c:pt idx="13">
                  <c:v>80.28747433264887</c:v>
                </c:pt>
                <c:pt idx="14">
                  <c:v>80.68669527896995</c:v>
                </c:pt>
                <c:pt idx="15">
                  <c:v>81.270791749833677</c:v>
                </c:pt>
                <c:pt idx="16">
                  <c:v>82.022968197879862</c:v>
                </c:pt>
                <c:pt idx="17">
                  <c:v>82.111801242236027</c:v>
                </c:pt>
                <c:pt idx="18">
                  <c:v>83.098591549295776</c:v>
                </c:pt>
                <c:pt idx="19">
                  <c:v>83.348581884720957</c:v>
                </c:pt>
                <c:pt idx="20">
                  <c:v>86.486486486486484</c:v>
                </c:pt>
                <c:pt idx="21">
                  <c:v>92.857142857142861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9E-463E-95EE-6CA3F7711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258368"/>
        <c:axId val="79259904"/>
        <c:axId val="0"/>
      </c:bar3DChart>
      <c:catAx>
        <c:axId val="79258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cs typeface="B Nazanin" panose="00000400000000000000" pitchFamily="2" charset="-78"/>
              </a:defRPr>
            </a:pPr>
            <a:endParaRPr lang="en-US"/>
          </a:p>
        </c:txPr>
        <c:crossAx val="79259904"/>
        <c:crosses val="autoZero"/>
        <c:auto val="1"/>
        <c:lblAlgn val="ctr"/>
        <c:lblOffset val="100"/>
        <c:noMultiLvlLbl val="0"/>
      </c:catAx>
      <c:valAx>
        <c:axId val="79259904"/>
        <c:scaling>
          <c:orientation val="minMax"/>
          <c:max val="10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79258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545861421726026"/>
          <c:y val="0.66768907028313762"/>
          <c:w val="8.3088135904611587E-2"/>
          <c:h val="0.20414990270656691"/>
        </c:manualLayout>
      </c:layout>
      <c:overlay val="0"/>
      <c:txPr>
        <a:bodyPr/>
        <a:lstStyle/>
        <a:p>
          <a:pPr>
            <a:defRPr sz="12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درصد رعایت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تهویه مناسب </a:t>
            </a:r>
            <a:r>
              <a:rPr lang="fa-IR" sz="20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اماکن عمومی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  </a:t>
            </a:r>
            <a:r>
              <a:rPr lang="fa-IR" sz="2000" b="1" i="0" u="none" strike="noStrike" kern="120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-  17 اسفند 1401 تا 2 فروردین 1402</a:t>
            </a:r>
            <a:endParaRPr lang="fa-IR" sz="2000" b="1" i="0" u="none" strike="noStrike" kern="1200" baseline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707673112814465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83428874572981"/>
          <c:y val="8.5431628354066452E-2"/>
          <c:w val="0.8368319553434288"/>
          <c:h val="0.862711830648059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استانی!$CF$1</c:f>
              <c:strCache>
                <c:ptCount val="1"/>
                <c:pt idx="0">
                  <c:v>تا 24 اسفند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استانی!$S$2:$S$23</c:f>
              <c:strCache>
                <c:ptCount val="22"/>
                <c:pt idx="0">
                  <c:v> مراکز ورزشی</c:v>
                </c:pt>
                <c:pt idx="1">
                  <c:v> کارگاه ها و صنایع کوچک (زیر 25 نفر)</c:v>
                </c:pt>
                <c:pt idx="2">
                  <c:v> مدارس</c:v>
                </c:pt>
                <c:pt idx="3">
                  <c:v> تالارهای پذیرایی</c:v>
                </c:pt>
                <c:pt idx="4">
                  <c:v> رستوران ها</c:v>
                </c:pt>
                <c:pt idx="5">
                  <c:v>میانگین</c:v>
                </c:pt>
                <c:pt idx="6">
                  <c:v> نانوایی ها</c:v>
                </c:pt>
                <c:pt idx="7">
                  <c:v> استخرهای شنا و مراکز تفریحی آبی</c:v>
                </c:pt>
                <c:pt idx="8">
                  <c:v> پایانه های مسافربری درون شهری(مترو، تاکسی و اتوبوس)</c:v>
                </c:pt>
                <c:pt idx="9">
                  <c:v> پاساژها</c:v>
                </c:pt>
                <c:pt idx="10">
                  <c:v>پایانه مسافر بری برون شهری(زمینی، ریلی و دریایی)</c:v>
                </c:pt>
                <c:pt idx="11">
                  <c:v> مهدکودک</c:v>
                </c:pt>
                <c:pt idx="12">
                  <c:v> دانشگاه</c:v>
                </c:pt>
                <c:pt idx="13">
                  <c:v>مراکز تفریحی (شهربازی و ...) ها</c:v>
                </c:pt>
                <c:pt idx="14">
                  <c:v> پیشخوان و پلیس+10</c:v>
                </c:pt>
                <c:pt idx="15">
                  <c:v> فروشگاه های زنجیره ای</c:v>
                </c:pt>
                <c:pt idx="16">
                  <c:v> هتل ها و مراکز اقامتی</c:v>
                </c:pt>
                <c:pt idx="17">
                  <c:v> بانک ها</c:v>
                </c:pt>
                <c:pt idx="18">
                  <c:v>فرودگاه ها</c:v>
                </c:pt>
                <c:pt idx="19">
                  <c:v>ادارات و سازمان ها </c:v>
                </c:pt>
                <c:pt idx="20">
                  <c:v> استادیوم</c:v>
                </c:pt>
                <c:pt idx="21">
                  <c:v> سالن سینما و تئاتر</c:v>
                </c:pt>
              </c:strCache>
            </c:strRef>
          </c:cat>
          <c:val>
            <c:numRef>
              <c:f>استانی!$CF$2:$CF$23</c:f>
              <c:numCache>
                <c:formatCode>0.00</c:formatCode>
                <c:ptCount val="22"/>
                <c:pt idx="0">
                  <c:v>45.232120451693852</c:v>
                </c:pt>
                <c:pt idx="1">
                  <c:v>44.958291624958299</c:v>
                </c:pt>
                <c:pt idx="2">
                  <c:v>44.217032967032964</c:v>
                </c:pt>
                <c:pt idx="3">
                  <c:v>50.301659125188536</c:v>
                </c:pt>
                <c:pt idx="4">
                  <c:v>44.390805494848586</c:v>
                </c:pt>
                <c:pt idx="5">
                  <c:v>45.215544024325752</c:v>
                </c:pt>
                <c:pt idx="6">
                  <c:v>50.5283905057452</c:v>
                </c:pt>
                <c:pt idx="7">
                  <c:v>52.350427350427353</c:v>
                </c:pt>
                <c:pt idx="8">
                  <c:v>67.341040462427742</c:v>
                </c:pt>
                <c:pt idx="9">
                  <c:v>71.07692307692308</c:v>
                </c:pt>
                <c:pt idx="10">
                  <c:v>70.977917981072551</c:v>
                </c:pt>
                <c:pt idx="11">
                  <c:v>78.143712574850298</c:v>
                </c:pt>
                <c:pt idx="12">
                  <c:v>85.321100917431195</c:v>
                </c:pt>
                <c:pt idx="13">
                  <c:v>78.472222222222214</c:v>
                </c:pt>
                <c:pt idx="14">
                  <c:v>74.520069808027927</c:v>
                </c:pt>
                <c:pt idx="15">
                  <c:v>70.46138415245737</c:v>
                </c:pt>
                <c:pt idx="16">
                  <c:v>71.798365122615806</c:v>
                </c:pt>
                <c:pt idx="17">
                  <c:v>73.557692307692307</c:v>
                </c:pt>
                <c:pt idx="18">
                  <c:v>87.878787878787875</c:v>
                </c:pt>
                <c:pt idx="19">
                  <c:v>79.91967871485943</c:v>
                </c:pt>
                <c:pt idx="20">
                  <c:v>86.36363636363636</c:v>
                </c:pt>
                <c:pt idx="21">
                  <c:v>72.222222222222214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D7-49F2-9528-4AFF8F7FFAF2}"/>
            </c:ext>
          </c:extLst>
        </c:ser>
        <c:ser>
          <c:idx val="1"/>
          <c:order val="1"/>
          <c:tx>
            <c:strRef>
              <c:f>استانی!$CG$1</c:f>
              <c:strCache>
                <c:ptCount val="1"/>
                <c:pt idx="0">
                  <c:v>تا 2 فروردین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استانی!$S$2:$S$23</c:f>
              <c:strCache>
                <c:ptCount val="22"/>
                <c:pt idx="0">
                  <c:v> مراکز ورزشی</c:v>
                </c:pt>
                <c:pt idx="1">
                  <c:v> کارگاه ها و صنایع کوچک (زیر 25 نفر)</c:v>
                </c:pt>
                <c:pt idx="2">
                  <c:v> مدارس</c:v>
                </c:pt>
                <c:pt idx="3">
                  <c:v> تالارهای پذیرایی</c:v>
                </c:pt>
                <c:pt idx="4">
                  <c:v> رستوران ها</c:v>
                </c:pt>
                <c:pt idx="5">
                  <c:v>میانگین</c:v>
                </c:pt>
                <c:pt idx="6">
                  <c:v> نانوایی ها</c:v>
                </c:pt>
                <c:pt idx="7">
                  <c:v> استخرهای شنا و مراکز تفریحی آبی</c:v>
                </c:pt>
                <c:pt idx="8">
                  <c:v> پایانه های مسافربری درون شهری(مترو، تاکسی و اتوبوس)</c:v>
                </c:pt>
                <c:pt idx="9">
                  <c:v> پاساژها</c:v>
                </c:pt>
                <c:pt idx="10">
                  <c:v>پایانه مسافر بری برون شهری(زمینی، ریلی و دریایی)</c:v>
                </c:pt>
                <c:pt idx="11">
                  <c:v> مهدکودک</c:v>
                </c:pt>
                <c:pt idx="12">
                  <c:v> دانشگاه</c:v>
                </c:pt>
                <c:pt idx="13">
                  <c:v>مراکز تفریحی (شهربازی و ...) ها</c:v>
                </c:pt>
                <c:pt idx="14">
                  <c:v> پیشخوان و پلیس+10</c:v>
                </c:pt>
                <c:pt idx="15">
                  <c:v> فروشگاه های زنجیره ای</c:v>
                </c:pt>
                <c:pt idx="16">
                  <c:v> هتل ها و مراکز اقامتی</c:v>
                </c:pt>
                <c:pt idx="17">
                  <c:v> بانک ها</c:v>
                </c:pt>
                <c:pt idx="18">
                  <c:v>فرودگاه ها</c:v>
                </c:pt>
                <c:pt idx="19">
                  <c:v>ادارات و سازمان ها </c:v>
                </c:pt>
                <c:pt idx="20">
                  <c:v> استادیوم</c:v>
                </c:pt>
                <c:pt idx="21">
                  <c:v> سالن سینما و تئاتر</c:v>
                </c:pt>
              </c:strCache>
            </c:strRef>
          </c:cat>
          <c:val>
            <c:numRef>
              <c:f>استانی!$CG$2:$CG$23</c:f>
              <c:numCache>
                <c:formatCode>0.00</c:formatCode>
                <c:ptCount val="22"/>
                <c:pt idx="0">
                  <c:v>44.596273291925463</c:v>
                </c:pt>
                <c:pt idx="1">
                  <c:v>44.74750591381261</c:v>
                </c:pt>
                <c:pt idx="2">
                  <c:v>45.759717314487631</c:v>
                </c:pt>
                <c:pt idx="3">
                  <c:v>45.768482490272369</c:v>
                </c:pt>
                <c:pt idx="4">
                  <c:v>46.860719252930657</c:v>
                </c:pt>
                <c:pt idx="5">
                  <c:v>46.928321451717444</c:v>
                </c:pt>
                <c:pt idx="6">
                  <c:v>51.046793760831889</c:v>
                </c:pt>
                <c:pt idx="7">
                  <c:v>57.081545064377679</c:v>
                </c:pt>
                <c:pt idx="8">
                  <c:v>60.900140646976084</c:v>
                </c:pt>
                <c:pt idx="9">
                  <c:v>60.931435963777488</c:v>
                </c:pt>
                <c:pt idx="10">
                  <c:v>72.710951526032318</c:v>
                </c:pt>
                <c:pt idx="11">
                  <c:v>72.772277227722768</c:v>
                </c:pt>
                <c:pt idx="12">
                  <c:v>74.647887323943664</c:v>
                </c:pt>
                <c:pt idx="13">
                  <c:v>74.705882352941174</c:v>
                </c:pt>
                <c:pt idx="14">
                  <c:v>74.948665297741272</c:v>
                </c:pt>
                <c:pt idx="15">
                  <c:v>75.116433799068531</c:v>
                </c:pt>
                <c:pt idx="16">
                  <c:v>76.148796498905909</c:v>
                </c:pt>
                <c:pt idx="17">
                  <c:v>78.881987577639762</c:v>
                </c:pt>
                <c:pt idx="18">
                  <c:v>82.051282051282044</c:v>
                </c:pt>
                <c:pt idx="19">
                  <c:v>82.982616651418112</c:v>
                </c:pt>
                <c:pt idx="20">
                  <c:v>85.714285714285708</c:v>
                </c:pt>
                <c:pt idx="21">
                  <c:v>86.486486486486484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70-4BB3-B046-C0FC26375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979840"/>
        <c:axId val="78981376"/>
        <c:axId val="0"/>
      </c:bar3DChart>
      <c:catAx>
        <c:axId val="78979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cs typeface="B Nazanin" panose="00000400000000000000" pitchFamily="2" charset="-78"/>
              </a:defRPr>
            </a:pPr>
            <a:endParaRPr lang="en-US"/>
          </a:p>
        </c:txPr>
        <c:crossAx val="78981376"/>
        <c:crosses val="autoZero"/>
        <c:auto val="1"/>
        <c:lblAlgn val="ctr"/>
        <c:lblOffset val="100"/>
        <c:noMultiLvlLbl val="0"/>
      </c:catAx>
      <c:valAx>
        <c:axId val="78981376"/>
        <c:scaling>
          <c:orientation val="minMax"/>
          <c:max val="10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7897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54789375547788"/>
          <c:y val="0.71780351676329601"/>
          <c:w val="0.1072493794887126"/>
          <c:h val="0.12667795333209209"/>
        </c:manualLayout>
      </c:layout>
      <c:overlay val="0"/>
      <c:txPr>
        <a:bodyPr/>
        <a:lstStyle/>
        <a:p>
          <a:pPr>
            <a:defRPr sz="11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fa-I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درصد استفاده از </a:t>
            </a:r>
            <a:r>
              <a:rPr lang="fa-IR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ماسک در شاغلین وخدمت گیرندگان به تفکیک اماکن </a:t>
            </a:r>
            <a:r>
              <a:rPr lang="fa-IR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عمومی </a:t>
            </a:r>
            <a:r>
              <a:rPr lang="fa-I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  - </a:t>
            </a:r>
            <a:r>
              <a:rPr lang="fa-IR" sz="1600" b="1" i="0" u="none" strike="noStrike" kern="120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17 اسفند 1401 تا 2 فروردین 1402</a:t>
            </a:r>
            <a:endParaRPr lang="fa-IR" sz="1600" b="1" i="0" u="none" strike="noStrike" kern="1200" baseline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9200326116601293"/>
          <c:y val="1.099800390559036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01110447444896"/>
          <c:y val="8.5431628354066452E-2"/>
          <c:w val="0.8256551396147096"/>
          <c:h val="0.820919415806816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استانی!$CF$1</c:f>
              <c:strCache>
                <c:ptCount val="1"/>
                <c:pt idx="0">
                  <c:v>تا 24 اسفند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استانی!$S$2:$S$23</c:f>
              <c:strCache>
                <c:ptCount val="22"/>
                <c:pt idx="0">
                  <c:v> پاساژها</c:v>
                </c:pt>
                <c:pt idx="1">
                  <c:v>مراکز تفریحی (شهربازی و ...) ها</c:v>
                </c:pt>
                <c:pt idx="2">
                  <c:v> نانوایی ها</c:v>
                </c:pt>
                <c:pt idx="3">
                  <c:v> مراکز ورزشی</c:v>
                </c:pt>
                <c:pt idx="4">
                  <c:v>میانگین</c:v>
                </c:pt>
                <c:pt idx="5">
                  <c:v>پایانه مسافر بری برون شهری(زمینی، ریلی و دریایی)</c:v>
                </c:pt>
                <c:pt idx="6">
                  <c:v> رستوران ها</c:v>
                </c:pt>
                <c:pt idx="7">
                  <c:v> پایانه های مسافربری درون شهری(مترو، تاکسی و اتوبوس)</c:v>
                </c:pt>
                <c:pt idx="8">
                  <c:v> کارگاه ها و صنایع کوچک (زیر 25 نفر)</c:v>
                </c:pt>
                <c:pt idx="9">
                  <c:v> فروشگاه های زنجیره ای</c:v>
                </c:pt>
                <c:pt idx="10">
                  <c:v> پیشخوان و پلیس+10</c:v>
                </c:pt>
                <c:pt idx="11">
                  <c:v> استادیوم</c:v>
                </c:pt>
                <c:pt idx="12">
                  <c:v> تالارهای پذیرایی</c:v>
                </c:pt>
                <c:pt idx="13">
                  <c:v> هتل ها و مراکز اقامتی</c:v>
                </c:pt>
                <c:pt idx="14">
                  <c:v> بانک ها</c:v>
                </c:pt>
                <c:pt idx="15">
                  <c:v> استخرهای شنا و مراکز تفریحی آبی</c:v>
                </c:pt>
                <c:pt idx="16">
                  <c:v>ادارات و سازمان ها </c:v>
                </c:pt>
                <c:pt idx="17">
                  <c:v> مدارس</c:v>
                </c:pt>
                <c:pt idx="18">
                  <c:v> مهدکودک</c:v>
                </c:pt>
                <c:pt idx="19">
                  <c:v> سالن سینما و تئاتر</c:v>
                </c:pt>
                <c:pt idx="20">
                  <c:v> دانشگاه</c:v>
                </c:pt>
                <c:pt idx="21">
                  <c:v>فرودگاه ها</c:v>
                </c:pt>
              </c:strCache>
            </c:strRef>
          </c:cat>
          <c:val>
            <c:numRef>
              <c:f>استانی!$CF$2:$CF$23</c:f>
              <c:numCache>
                <c:formatCode>0.00</c:formatCode>
                <c:ptCount val="22"/>
                <c:pt idx="0">
                  <c:v>14.384615384615385</c:v>
                </c:pt>
                <c:pt idx="1">
                  <c:v>11.111111111111111</c:v>
                </c:pt>
                <c:pt idx="2">
                  <c:v>15.969135284743771</c:v>
                </c:pt>
                <c:pt idx="3">
                  <c:v>16.436637390213299</c:v>
                </c:pt>
                <c:pt idx="4">
                  <c:v>15.547131147540986</c:v>
                </c:pt>
                <c:pt idx="5">
                  <c:v>15.930599369085174</c:v>
                </c:pt>
                <c:pt idx="6">
                  <c:v>16.703090852325943</c:v>
                </c:pt>
                <c:pt idx="7">
                  <c:v>20.664739884393065</c:v>
                </c:pt>
                <c:pt idx="8">
                  <c:v>17.987511320844654</c:v>
                </c:pt>
                <c:pt idx="9">
                  <c:v>20.787362086258774</c:v>
                </c:pt>
                <c:pt idx="10">
                  <c:v>19.9825479930192</c:v>
                </c:pt>
                <c:pt idx="11">
                  <c:v>22.727272727272727</c:v>
                </c:pt>
                <c:pt idx="12">
                  <c:v>18.325791855203619</c:v>
                </c:pt>
                <c:pt idx="13">
                  <c:v>19.618528610354225</c:v>
                </c:pt>
                <c:pt idx="14">
                  <c:v>20.252403846153847</c:v>
                </c:pt>
                <c:pt idx="15">
                  <c:v>14.316239316239315</c:v>
                </c:pt>
                <c:pt idx="16">
                  <c:v>22.891566265060241</c:v>
                </c:pt>
                <c:pt idx="17">
                  <c:v>27.925824175824175</c:v>
                </c:pt>
                <c:pt idx="18">
                  <c:v>27.320359281437124</c:v>
                </c:pt>
                <c:pt idx="19">
                  <c:v>11.111111111111111</c:v>
                </c:pt>
                <c:pt idx="20">
                  <c:v>41.284403669724774</c:v>
                </c:pt>
                <c:pt idx="21">
                  <c:v>78.787878787878782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D7-49F2-9528-4AFF8F7FFAF2}"/>
            </c:ext>
          </c:extLst>
        </c:ser>
        <c:ser>
          <c:idx val="1"/>
          <c:order val="1"/>
          <c:tx>
            <c:strRef>
              <c:f>استانی!$CG$1</c:f>
              <c:strCache>
                <c:ptCount val="1"/>
                <c:pt idx="0">
                  <c:v>تا 2 فروردین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استانی!$S$2:$S$23</c:f>
              <c:strCache>
                <c:ptCount val="22"/>
                <c:pt idx="0">
                  <c:v> پاساژها</c:v>
                </c:pt>
                <c:pt idx="1">
                  <c:v>مراکز تفریحی (شهربازی و ...) ها</c:v>
                </c:pt>
                <c:pt idx="2">
                  <c:v> نانوایی ها</c:v>
                </c:pt>
                <c:pt idx="3">
                  <c:v> مراکز ورزشی</c:v>
                </c:pt>
                <c:pt idx="4">
                  <c:v>میانگین</c:v>
                </c:pt>
                <c:pt idx="5">
                  <c:v>پایانه مسافر بری برون شهری(زمینی، ریلی و دریایی)</c:v>
                </c:pt>
                <c:pt idx="6">
                  <c:v> رستوران ها</c:v>
                </c:pt>
                <c:pt idx="7">
                  <c:v> پایانه های مسافربری درون شهری(مترو، تاکسی و اتوبوس)</c:v>
                </c:pt>
                <c:pt idx="8">
                  <c:v> کارگاه ها و صنایع کوچک (زیر 25 نفر)</c:v>
                </c:pt>
                <c:pt idx="9">
                  <c:v> فروشگاه های زنجیره ای</c:v>
                </c:pt>
                <c:pt idx="10">
                  <c:v> پیشخوان و پلیس+10</c:v>
                </c:pt>
                <c:pt idx="11">
                  <c:v> استادیوم</c:v>
                </c:pt>
                <c:pt idx="12">
                  <c:v> تالارهای پذیرایی</c:v>
                </c:pt>
                <c:pt idx="13">
                  <c:v> هتل ها و مراکز اقامتی</c:v>
                </c:pt>
                <c:pt idx="14">
                  <c:v> بانک ها</c:v>
                </c:pt>
                <c:pt idx="15">
                  <c:v> استخرهای شنا و مراکز تفریحی آبی</c:v>
                </c:pt>
                <c:pt idx="16">
                  <c:v>ادارات و سازمان ها </c:v>
                </c:pt>
                <c:pt idx="17">
                  <c:v> مدارس</c:v>
                </c:pt>
                <c:pt idx="18">
                  <c:v> مهدکودک</c:v>
                </c:pt>
                <c:pt idx="19">
                  <c:v> سالن سینما و تئاتر</c:v>
                </c:pt>
                <c:pt idx="20">
                  <c:v> دانشگاه</c:v>
                </c:pt>
                <c:pt idx="21">
                  <c:v>فرودگاه ها</c:v>
                </c:pt>
              </c:strCache>
            </c:strRef>
          </c:cat>
          <c:val>
            <c:numRef>
              <c:f>استانی!$CG$2:$CG$23</c:f>
              <c:numCache>
                <c:formatCode>0.00</c:formatCode>
                <c:ptCount val="22"/>
                <c:pt idx="0">
                  <c:v>11.384217335058215</c:v>
                </c:pt>
                <c:pt idx="1">
                  <c:v>12.794117647058822</c:v>
                </c:pt>
                <c:pt idx="2">
                  <c:v>15.979202772963605</c:v>
                </c:pt>
                <c:pt idx="3">
                  <c:v>16.521739130434781</c:v>
                </c:pt>
                <c:pt idx="4">
                  <c:v>16.687388204795852</c:v>
                </c:pt>
                <c:pt idx="5">
                  <c:v>16.965888689407542</c:v>
                </c:pt>
                <c:pt idx="6">
                  <c:v>17.256109676137495</c:v>
                </c:pt>
                <c:pt idx="7">
                  <c:v>19.198312236286917</c:v>
                </c:pt>
                <c:pt idx="8">
                  <c:v>20.114162295587786</c:v>
                </c:pt>
                <c:pt idx="9">
                  <c:v>20.625415834996673</c:v>
                </c:pt>
                <c:pt idx="10">
                  <c:v>20.739219712525667</c:v>
                </c:pt>
                <c:pt idx="11">
                  <c:v>21.428571428571427</c:v>
                </c:pt>
                <c:pt idx="12">
                  <c:v>21.546692607003891</c:v>
                </c:pt>
                <c:pt idx="13">
                  <c:v>21.936542669584245</c:v>
                </c:pt>
                <c:pt idx="14">
                  <c:v>22.48447204968944</c:v>
                </c:pt>
                <c:pt idx="15">
                  <c:v>23.71244635193133</c:v>
                </c:pt>
                <c:pt idx="16">
                  <c:v>26.303751143641353</c:v>
                </c:pt>
                <c:pt idx="17">
                  <c:v>27.804770318021198</c:v>
                </c:pt>
                <c:pt idx="18">
                  <c:v>27.970297029702973</c:v>
                </c:pt>
                <c:pt idx="19">
                  <c:v>39.189189189189186</c:v>
                </c:pt>
                <c:pt idx="20">
                  <c:v>42.25352112676056</c:v>
                </c:pt>
                <c:pt idx="21">
                  <c:v>61.53846153846154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C-4F79-BFEA-E1740E4D4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517568"/>
        <c:axId val="79519104"/>
        <c:axId val="0"/>
      </c:bar3DChart>
      <c:catAx>
        <c:axId val="79517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79519104"/>
        <c:crosses val="autoZero"/>
        <c:auto val="1"/>
        <c:lblAlgn val="ctr"/>
        <c:lblOffset val="100"/>
        <c:noMultiLvlLbl val="0"/>
      </c:catAx>
      <c:valAx>
        <c:axId val="79519104"/>
        <c:scaling>
          <c:orientation val="minMax"/>
          <c:max val="10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7951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05353051002287"/>
          <c:y val="0.61442228005074662"/>
          <c:w val="9.7297328115815915E-2"/>
          <c:h val="0.25077007676953122"/>
        </c:manualLayout>
      </c:layout>
      <c:overlay val="0"/>
      <c:txPr>
        <a:bodyPr/>
        <a:lstStyle/>
        <a:p>
          <a:pPr>
            <a:defRPr sz="12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0.07167</cdr:x>
      <cdr:y>0.89048</cdr:y>
    </cdr:from>
    <cdr:to>
      <cdr:x>0.9238</cdr:x>
      <cdr:y>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814377" y="5711974"/>
          <a:ext cx="9682638" cy="70252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EF6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بهداشت 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فردی شامل جلوگیری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از ورود و حضور مراجعین و کارکنان دارای علایم بیماری،ثبت نام در سامانه وزارت بهداشت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، اخذ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و نصب </a:t>
          </a:r>
          <a:r>
            <a:rPr lang="en-US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QR CODE ،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امکانات شستشو یا ضدعفونی دست و استفاده از کارتخوان یا روشهای الکترونیکی دیگر پرداخت 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وجه می باشد.  </a:t>
          </a:r>
          <a:endParaRPr lang="en-US" sz="1400" b="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Nazanin" panose="00000400000000000000" pitchFamily="2" charset="-7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C7CE6-5E67-4A8D-BAAF-294BC5D752C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E4CBB-4A47-4F50-8C0D-28A27644D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7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2FE-91B5-4014-AFE1-CA6E369C67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1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E4CBB-4A47-4F50-8C0D-28A27644D8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E4CBB-4A47-4F50-8C0D-28A27644D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8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7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0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3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5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2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DBF2-44CF-4BBD-94B8-F00B79AA328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902" y="2719649"/>
            <a:ext cx="10363200" cy="214710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بسم الله الرحمن الرحیم </a:t>
            </a:r>
            <a:r>
              <a:rPr lang="fa-IR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endParaRPr lang="en-US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10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59777"/>
              </p:ext>
            </p:extLst>
          </p:nvPr>
        </p:nvGraphicFramePr>
        <p:xfrm>
          <a:off x="443753" y="282133"/>
          <a:ext cx="11201400" cy="593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42806" y="6175169"/>
            <a:ext cx="9682638" cy="599703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فاصله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گذاری شامل خط </a:t>
            </a: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کشی،حفاظ و نظایر آن، رعایت فاصله حداقل یک متر بین: کارکنان  و خدمت گیرندگان و عدم ارائه خدمت توسط خدمت دهنده به ناقضین رعایت فاصله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گذاری</a:t>
            </a: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می باشد. 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4" y="208451"/>
            <a:ext cx="1763224" cy="1599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11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19873"/>
              </p:ext>
            </p:extLst>
          </p:nvPr>
        </p:nvGraphicFramePr>
        <p:xfrm>
          <a:off x="128954" y="128954"/>
          <a:ext cx="11637221" cy="628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235193"/>
            <a:ext cx="1207477" cy="1196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0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12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218671"/>
              </p:ext>
            </p:extLst>
          </p:nvPr>
        </p:nvGraphicFramePr>
        <p:xfrm>
          <a:off x="403368" y="306976"/>
          <a:ext cx="11362807" cy="577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-1"/>
            <a:ext cx="1254369" cy="110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3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13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81244"/>
              </p:ext>
            </p:extLst>
          </p:nvPr>
        </p:nvGraphicFramePr>
        <p:xfrm>
          <a:off x="540913" y="306976"/>
          <a:ext cx="11225262" cy="577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" y="239957"/>
            <a:ext cx="1606062" cy="8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14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34062"/>
              </p:ext>
            </p:extLst>
          </p:nvPr>
        </p:nvGraphicFramePr>
        <p:xfrm>
          <a:off x="403368" y="306976"/>
          <a:ext cx="11362807" cy="605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3"/>
            <a:ext cx="1541054" cy="1397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8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1873" y="3102993"/>
            <a:ext cx="10972800" cy="298650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a-IR" sz="5400" dirty="0" smtClean="0">
                <a:solidFill>
                  <a:srgbClr val="00B050"/>
                </a:solidFill>
                <a:cs typeface="B Titr" panose="00000700000000000000" pitchFamily="2" charset="-78"/>
              </a:rPr>
              <a:t>با تشکر از توجه شما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15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468845">
            <a:off x="445067" y="4492308"/>
            <a:ext cx="6558086" cy="2587527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طرح مدیریت هوشمند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804" y="1195298"/>
            <a:ext cx="10847016" cy="343178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36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گزارش آخرین وضعیت اجرای پروتکل های بهداشتی </a:t>
            </a:r>
            <a:r>
              <a:rPr lang="fa-IR" sz="36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کشور</a:t>
            </a:r>
            <a:r>
              <a:rPr lang="fa-IR" sz="36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36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6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مقابله با ویروس کرونا</a:t>
            </a:r>
            <a:r>
              <a:rPr lang="fa-IR" sz="32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32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5 فروردین ماه 1402</a:t>
            </a:r>
            <a:endParaRPr lang="en-US" sz="36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38304" y="4957720"/>
            <a:ext cx="7992094" cy="1045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55" y="0"/>
            <a:ext cx="1803109" cy="176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2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6" y="1817077"/>
            <a:ext cx="10398369" cy="1830962"/>
            <a:chOff x="422032" y="881059"/>
            <a:chExt cx="7397260" cy="1275986"/>
          </a:xfrm>
        </p:grpSpPr>
        <p:sp>
          <p:nvSpPr>
            <p:cNvPr id="2" name="Chevron 1"/>
            <p:cNvSpPr/>
            <p:nvPr/>
          </p:nvSpPr>
          <p:spPr>
            <a:xfrm>
              <a:off x="422032" y="881059"/>
              <a:ext cx="5099537" cy="1275986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تعداد </a:t>
              </a:r>
              <a:r>
                <a:rPr lang="fa-IR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کل</a:t>
              </a:r>
              <a:r>
                <a: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مراکز تهیه، توزیع و عرضه و فروش مواد غذایی</a:t>
              </a:r>
              <a:r>
                <a:rPr lang="fa-IR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، </a:t>
              </a:r>
              <a:r>
                <a: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اماکن عمومی</a:t>
              </a:r>
              <a:r>
                <a:rPr lang="fa-IR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و واحدهای کارگاهی تحت پوشش</a:t>
              </a:r>
              <a:endPara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  <a:p>
              <a:pPr algn="ctr"/>
              <a:endPara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16-Point Star 5"/>
            <p:cNvSpPr/>
            <p:nvPr/>
          </p:nvSpPr>
          <p:spPr>
            <a:xfrm>
              <a:off x="5521569" y="910917"/>
              <a:ext cx="2297723" cy="1216270"/>
            </a:xfrm>
            <a:prstGeom prst="star16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3577807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0677" y="4203369"/>
            <a:ext cx="10527323" cy="1874228"/>
            <a:chOff x="140677" y="4151434"/>
            <a:chExt cx="7420707" cy="121627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Chevron 3"/>
            <p:cNvSpPr/>
            <p:nvPr/>
          </p:nvSpPr>
          <p:spPr>
            <a:xfrm>
              <a:off x="140677" y="4185137"/>
              <a:ext cx="5122984" cy="1172309"/>
            </a:xfrm>
            <a:prstGeom prst="chevron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ar-SA" sz="2800" b="1" dirty="0">
                  <a:solidFill>
                    <a:schemeClr val="accent2">
                      <a:lumMod val="50000"/>
                    </a:schemeClr>
                  </a:solidFill>
                  <a:cs typeface="B Nazanin" panose="00000400000000000000" pitchFamily="2" charset="-78"/>
                </a:rPr>
                <a:t>تعداد موارد بازرسی شده</a:t>
              </a:r>
              <a:endParaRPr lang="fa-IR" sz="28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endParaRPr>
            </a:p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16-Point Star 6"/>
            <p:cNvSpPr/>
            <p:nvPr/>
          </p:nvSpPr>
          <p:spPr>
            <a:xfrm>
              <a:off x="5263661" y="4151434"/>
              <a:ext cx="2297723" cy="1216270"/>
            </a:xfrm>
            <a:prstGeom prst="star16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192875</a:t>
              </a:r>
              <a:endParaRPr lang="fa-I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68922" y="518902"/>
            <a:ext cx="11324493" cy="103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کشوری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نتایج اقدامات ناشی از تشدید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بازرسی ها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از تاریخ  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24 اسفند 1401 تا 2 فروردین 1402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25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01519" y="1814226"/>
            <a:ext cx="9279920" cy="1830962"/>
            <a:chOff x="422032" y="881059"/>
            <a:chExt cx="7425767" cy="1275986"/>
          </a:xfrm>
        </p:grpSpPr>
        <p:sp>
          <p:nvSpPr>
            <p:cNvPr id="2" name="Chevron 1"/>
            <p:cNvSpPr/>
            <p:nvPr/>
          </p:nvSpPr>
          <p:spPr>
            <a:xfrm>
              <a:off x="422032" y="881059"/>
              <a:ext cx="5099537" cy="1275986"/>
            </a:xfrm>
            <a:prstGeom prst="chevron">
              <a:avLst/>
            </a:prstGeom>
            <a:solidFill>
              <a:srgbClr val="00B0F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ar-S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تعداد کل مراکز تهیه، توزیع ، عرضه و فروش مواد غذایی، اماکن عمومی و واحدهای کارگاهی اخطار و معرفی شده به مراجع قضایی</a:t>
              </a:r>
            </a:p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16-Point Star 5"/>
            <p:cNvSpPr/>
            <p:nvPr/>
          </p:nvSpPr>
          <p:spPr>
            <a:xfrm>
              <a:off x="5550076" y="910917"/>
              <a:ext cx="2297723" cy="1216270"/>
            </a:xfrm>
            <a:prstGeom prst="star16">
              <a:avLst/>
            </a:prstGeom>
            <a:solidFill>
              <a:srgbClr val="00B0F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31947</a:t>
              </a:r>
              <a:endPara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01520" y="4203369"/>
            <a:ext cx="9267742" cy="1874228"/>
            <a:chOff x="140677" y="4151434"/>
            <a:chExt cx="7420707" cy="121627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Chevron 3"/>
            <p:cNvSpPr/>
            <p:nvPr/>
          </p:nvSpPr>
          <p:spPr>
            <a:xfrm>
              <a:off x="140677" y="4185137"/>
              <a:ext cx="5122984" cy="1172309"/>
            </a:xfrm>
            <a:prstGeom prst="chevron">
              <a:avLst/>
            </a:prstGeom>
            <a:solidFill>
              <a:srgbClr val="7030A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ar-SA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Nazanin" panose="00000400000000000000" pitchFamily="2" charset="-78"/>
                </a:rPr>
                <a:t>تعداد موارد پلمپ شده</a:t>
              </a:r>
            </a:p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16-Point Star 6"/>
            <p:cNvSpPr/>
            <p:nvPr/>
          </p:nvSpPr>
          <p:spPr>
            <a:xfrm>
              <a:off x="5263661" y="4151434"/>
              <a:ext cx="2297723" cy="1216270"/>
            </a:xfrm>
            <a:prstGeom prst="star16">
              <a:avLst/>
            </a:prstGeom>
            <a:solidFill>
              <a:srgbClr val="7030A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Nazanin" panose="00000400000000000000" pitchFamily="2" charset="-78"/>
                </a:rPr>
                <a:t>705</a:t>
              </a:r>
              <a:endPara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68922" y="518902"/>
            <a:ext cx="11324493" cy="103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کشوری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نتایج اقدامات ناشی از تشدید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بازرسی ها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از تاریخ  24 اسفند 1401 تا 2 فروردین 1402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 rot="19530251">
            <a:off x="246389" y="1742181"/>
            <a:ext cx="2396642" cy="950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anose="00000400000000000000" pitchFamily="2" charset="-78"/>
              </a:rPr>
              <a:t>اخطار و </a:t>
            </a:r>
            <a:r>
              <a:rPr lang="fa-IR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anose="00000400000000000000" pitchFamily="2" charset="-78"/>
              </a:rPr>
              <a:t>پلمپ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57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971" y="216211"/>
            <a:ext cx="10972800" cy="7456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روند درصد </a:t>
            </a:r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رعایت </a:t>
            </a:r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دستورالعمل های بهداشتی</a:t>
            </a:r>
            <a:r>
              <a:rPr lang="fa-IR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</a:t>
            </a:r>
            <a: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218067"/>
              </p:ext>
            </p:extLst>
          </p:nvPr>
        </p:nvGraphicFramePr>
        <p:xfrm>
          <a:off x="0" y="1179263"/>
          <a:ext cx="12192000" cy="487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258784" y="5820430"/>
            <a:ext cx="9853716" cy="6293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دستورعمل های بهداشتی شامل رعایت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بهداشت فردی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استفاده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از ماسک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رعایت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فاصله گذاری اجتماعی و رعایت تهویه 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مناسب می باشند.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2010293" y="2517741"/>
            <a:ext cx="181707" cy="73855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08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9" y="1981199"/>
            <a:ext cx="10210795" cy="386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38" y="66128"/>
            <a:ext cx="1649653" cy="164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09481"/>
              </p:ext>
            </p:extLst>
          </p:nvPr>
        </p:nvGraphicFramePr>
        <p:xfrm>
          <a:off x="1731181" y="2391446"/>
          <a:ext cx="9459952" cy="257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1365" y="187206"/>
            <a:ext cx="7140761" cy="1143000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مقایسه </a:t>
            </a:r>
            <a:r>
              <a:rPr lang="fa-I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روند </a:t>
            </a:r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رعایت </a:t>
            </a:r>
            <a:r>
              <a:rPr lang="fa-IR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پروتکل های بهداشتی </a:t>
            </a:r>
            <a:r>
              <a:rPr lang="fa-I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 </a:t>
            </a:r>
            <a:r>
              <a:rPr lang="fa-I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روند </a:t>
            </a:r>
            <a:r>
              <a:rPr lang="fa-IR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تعداد </a:t>
            </a:r>
            <a:r>
              <a:rPr lang="fa-I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موارد ابتلا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 بیماری کرونا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4467" y="6144102"/>
            <a:ext cx="284397" cy="6846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-27474"/>
            <a:ext cx="2825262" cy="1836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437174" y="5846937"/>
            <a:ext cx="1714952" cy="5933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protocols</a:t>
            </a:r>
            <a:endParaRPr lang="en-US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26" y="5974548"/>
            <a:ext cx="2192462" cy="407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62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7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125375"/>
              </p:ext>
            </p:extLst>
          </p:nvPr>
        </p:nvGraphicFramePr>
        <p:xfrm>
          <a:off x="551285" y="204595"/>
          <a:ext cx="11362807" cy="65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7" y="200024"/>
            <a:ext cx="2033474" cy="2015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8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91997"/>
              </p:ext>
            </p:extLst>
          </p:nvPr>
        </p:nvGraphicFramePr>
        <p:xfrm>
          <a:off x="403368" y="255239"/>
          <a:ext cx="11362807" cy="614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30931" y="6370787"/>
            <a:ext cx="9682638" cy="351263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a-IR" sz="1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تهویه مناسب شامل تهویه طبیعی، تهویه مکانیکی و تهویه مطبوع می باشد.  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0"/>
            <a:ext cx="21526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9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4714"/>
              </p:ext>
            </p:extLst>
          </p:nvPr>
        </p:nvGraphicFramePr>
        <p:xfrm>
          <a:off x="564776" y="282133"/>
          <a:ext cx="11174506" cy="607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" y="239957"/>
            <a:ext cx="2368061" cy="127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9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4923</TotalTime>
  <Words>436</Words>
  <Application>Microsoft Office PowerPoint</Application>
  <PresentationFormat>Widescreen</PresentationFormat>
  <Paragraphs>43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 Nazanin</vt:lpstr>
      <vt:lpstr>B Titr</vt:lpstr>
      <vt:lpstr>Calibri</vt:lpstr>
      <vt:lpstr>Calibri Light</vt:lpstr>
      <vt:lpstr>Office Theme</vt:lpstr>
      <vt:lpstr>بسم الله الرحمن الرحیم  </vt:lpstr>
      <vt:lpstr>گزارش آخرین وضعیت اجرای پروتکل های بهداشتی در کشور در مقابله با ویروس کرونا 5 فروردین ماه 1402</vt:lpstr>
      <vt:lpstr>PowerPoint Presentation</vt:lpstr>
      <vt:lpstr>PowerPoint Presentation</vt:lpstr>
      <vt:lpstr>روند درصد رعایت دستورالعمل های بهداشتی در کشور</vt:lpstr>
      <vt:lpstr>مقایسه روند رعایت پروتکل های بهداشتی با روند تعداد موارد ابتلا به بیماری کرونا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Health.gov.ir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فرهادي مهندس محسن</dc:creator>
  <cp:lastModifiedBy>گرامی آقای محمود</cp:lastModifiedBy>
  <cp:revision>1349</cp:revision>
  <dcterms:created xsi:type="dcterms:W3CDTF">2021-11-17T08:04:36Z</dcterms:created>
  <dcterms:modified xsi:type="dcterms:W3CDTF">2023-03-26T04:14:20Z</dcterms:modified>
</cp:coreProperties>
</file>